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7" r:id="rId2"/>
    <p:sldId id="258" r:id="rId3"/>
    <p:sldId id="261" r:id="rId4"/>
    <p:sldId id="263" r:id="rId5"/>
    <p:sldId id="264" r:id="rId6"/>
    <p:sldId id="265" r:id="rId7"/>
    <p:sldId id="266" r:id="rId8"/>
    <p:sldId id="267" r:id="rId9"/>
    <p:sldId id="26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94660"/>
  </p:normalViewPr>
  <p:slideViewPr>
    <p:cSldViewPr snapToGrid="0">
      <p:cViewPr>
        <p:scale>
          <a:sx n="40" d="100"/>
          <a:sy n="40" d="100"/>
        </p:scale>
        <p:origin x="2318" y="8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AA09F0-8FA2-4A76-975E-57B17CC2DE0D}" type="datetimeFigureOut">
              <a:rPr lang="en-US" smtClean="0"/>
              <a:t>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3AA5B9-F3AF-497D-8FAE-44CAE691B99C}" type="slidenum">
              <a:rPr lang="en-US" smtClean="0"/>
              <a:t>‹#›</a:t>
            </a:fld>
            <a:endParaRPr lang="en-US"/>
          </a:p>
        </p:txBody>
      </p:sp>
    </p:spTree>
    <p:extLst>
      <p:ext uri="{BB962C8B-B14F-4D97-AF65-F5344CB8AC3E}">
        <p14:creationId xmlns:p14="http://schemas.microsoft.com/office/powerpoint/2010/main" val="2867954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3AA5B9-F3AF-497D-8FAE-44CAE691B99C}" type="slidenum">
              <a:rPr lang="en-US" smtClean="0"/>
              <a:t>1</a:t>
            </a:fld>
            <a:endParaRPr lang="en-US"/>
          </a:p>
        </p:txBody>
      </p:sp>
    </p:spTree>
    <p:extLst>
      <p:ext uri="{BB962C8B-B14F-4D97-AF65-F5344CB8AC3E}">
        <p14:creationId xmlns:p14="http://schemas.microsoft.com/office/powerpoint/2010/main" val="3791336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3AA5B9-F3AF-497D-8FAE-44CAE691B99C}" type="slidenum">
              <a:rPr lang="en-US" smtClean="0"/>
              <a:t>2</a:t>
            </a:fld>
            <a:endParaRPr lang="en-US"/>
          </a:p>
        </p:txBody>
      </p:sp>
    </p:spTree>
    <p:extLst>
      <p:ext uri="{BB962C8B-B14F-4D97-AF65-F5344CB8AC3E}">
        <p14:creationId xmlns:p14="http://schemas.microsoft.com/office/powerpoint/2010/main" val="24529185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144EA7-E298-99EC-7F7D-75EDF896F8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0C57C6-1F14-B10A-3615-F17C17F91E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9FF38C-041E-F53B-7266-C21BB77D980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2556FF0-3F7F-9A54-5F3C-A3E5C9C60E9F}"/>
              </a:ext>
            </a:extLst>
          </p:cNvPr>
          <p:cNvSpPr>
            <a:spLocks noGrp="1"/>
          </p:cNvSpPr>
          <p:nvPr>
            <p:ph type="sldNum" sz="quarter" idx="5"/>
          </p:nvPr>
        </p:nvSpPr>
        <p:spPr/>
        <p:txBody>
          <a:bodyPr/>
          <a:lstStyle/>
          <a:p>
            <a:fld id="{9A3AA5B9-F3AF-497D-8FAE-44CAE691B99C}" type="slidenum">
              <a:rPr lang="en-US" smtClean="0"/>
              <a:t>3</a:t>
            </a:fld>
            <a:endParaRPr lang="en-US"/>
          </a:p>
        </p:txBody>
      </p:sp>
    </p:spTree>
    <p:extLst>
      <p:ext uri="{BB962C8B-B14F-4D97-AF65-F5344CB8AC3E}">
        <p14:creationId xmlns:p14="http://schemas.microsoft.com/office/powerpoint/2010/main" val="28465128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6A18BB-4D4E-1805-863E-CBEB460B66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C528C3-FE52-587E-7535-B7ED429C7B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14CD97D-B191-95AA-7166-9B150461207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A2A7B6E-D20F-8430-4D35-364E8BE76C5E}"/>
              </a:ext>
            </a:extLst>
          </p:cNvPr>
          <p:cNvSpPr>
            <a:spLocks noGrp="1"/>
          </p:cNvSpPr>
          <p:nvPr>
            <p:ph type="sldNum" sz="quarter" idx="5"/>
          </p:nvPr>
        </p:nvSpPr>
        <p:spPr/>
        <p:txBody>
          <a:bodyPr/>
          <a:lstStyle/>
          <a:p>
            <a:fld id="{9A3AA5B9-F3AF-497D-8FAE-44CAE691B99C}" type="slidenum">
              <a:rPr lang="en-US" smtClean="0"/>
              <a:t>4</a:t>
            </a:fld>
            <a:endParaRPr lang="en-US"/>
          </a:p>
        </p:txBody>
      </p:sp>
    </p:spTree>
    <p:extLst>
      <p:ext uri="{BB962C8B-B14F-4D97-AF65-F5344CB8AC3E}">
        <p14:creationId xmlns:p14="http://schemas.microsoft.com/office/powerpoint/2010/main" val="19507364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5EF545-4422-454B-2EAC-7F18603020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2B2F35-C464-197A-F2DC-277C7FE54F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E794E3-6CEA-0C09-DA24-83A4936CB32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32D4A0B-8441-8424-4302-CE55C43F84D5}"/>
              </a:ext>
            </a:extLst>
          </p:cNvPr>
          <p:cNvSpPr>
            <a:spLocks noGrp="1"/>
          </p:cNvSpPr>
          <p:nvPr>
            <p:ph type="sldNum" sz="quarter" idx="5"/>
          </p:nvPr>
        </p:nvSpPr>
        <p:spPr/>
        <p:txBody>
          <a:bodyPr/>
          <a:lstStyle/>
          <a:p>
            <a:fld id="{9A3AA5B9-F3AF-497D-8FAE-44CAE691B99C}" type="slidenum">
              <a:rPr lang="en-US" smtClean="0"/>
              <a:t>5</a:t>
            </a:fld>
            <a:endParaRPr lang="en-US"/>
          </a:p>
        </p:txBody>
      </p:sp>
    </p:spTree>
    <p:extLst>
      <p:ext uri="{BB962C8B-B14F-4D97-AF65-F5344CB8AC3E}">
        <p14:creationId xmlns:p14="http://schemas.microsoft.com/office/powerpoint/2010/main" val="2780231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94DDE-60C2-110D-7026-75497210AF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444809-2DD4-CC70-72DB-46E7F9B237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62B1C4-44AE-A842-8002-6968451A21B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324EB94-8CAB-A076-2D44-87CB822E2792}"/>
              </a:ext>
            </a:extLst>
          </p:cNvPr>
          <p:cNvSpPr>
            <a:spLocks noGrp="1"/>
          </p:cNvSpPr>
          <p:nvPr>
            <p:ph type="sldNum" sz="quarter" idx="5"/>
          </p:nvPr>
        </p:nvSpPr>
        <p:spPr/>
        <p:txBody>
          <a:bodyPr/>
          <a:lstStyle/>
          <a:p>
            <a:fld id="{9A3AA5B9-F3AF-497D-8FAE-44CAE691B99C}" type="slidenum">
              <a:rPr lang="en-US" smtClean="0"/>
              <a:t>6</a:t>
            </a:fld>
            <a:endParaRPr lang="en-US"/>
          </a:p>
        </p:txBody>
      </p:sp>
    </p:spTree>
    <p:extLst>
      <p:ext uri="{BB962C8B-B14F-4D97-AF65-F5344CB8AC3E}">
        <p14:creationId xmlns:p14="http://schemas.microsoft.com/office/powerpoint/2010/main" val="159556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F7E3B-E138-785D-1EB9-D6827F375E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B17396-C5D6-DE57-3860-98ECAC31BF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18D835E-35AA-7496-D4FD-388D3D98ABE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1E50CC3-F124-3511-8C18-351564DC0C12}"/>
              </a:ext>
            </a:extLst>
          </p:cNvPr>
          <p:cNvSpPr>
            <a:spLocks noGrp="1"/>
          </p:cNvSpPr>
          <p:nvPr>
            <p:ph type="sldNum" sz="quarter" idx="5"/>
          </p:nvPr>
        </p:nvSpPr>
        <p:spPr/>
        <p:txBody>
          <a:bodyPr/>
          <a:lstStyle/>
          <a:p>
            <a:fld id="{9A3AA5B9-F3AF-497D-8FAE-44CAE691B99C}" type="slidenum">
              <a:rPr lang="en-US" smtClean="0"/>
              <a:t>7</a:t>
            </a:fld>
            <a:endParaRPr lang="en-US"/>
          </a:p>
        </p:txBody>
      </p:sp>
    </p:spTree>
    <p:extLst>
      <p:ext uri="{BB962C8B-B14F-4D97-AF65-F5344CB8AC3E}">
        <p14:creationId xmlns:p14="http://schemas.microsoft.com/office/powerpoint/2010/main" val="30216927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18C74E-E356-6629-23FC-A666F6A8F5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193A2D-5699-5877-0A72-99554F57E1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4394EA-F56F-EA99-1101-6A70B23DFE0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A46D921-4F56-DC88-8E63-AED6388D8C14}"/>
              </a:ext>
            </a:extLst>
          </p:cNvPr>
          <p:cNvSpPr>
            <a:spLocks noGrp="1"/>
          </p:cNvSpPr>
          <p:nvPr>
            <p:ph type="sldNum" sz="quarter" idx="5"/>
          </p:nvPr>
        </p:nvSpPr>
        <p:spPr/>
        <p:txBody>
          <a:bodyPr/>
          <a:lstStyle/>
          <a:p>
            <a:fld id="{9A3AA5B9-F3AF-497D-8FAE-44CAE691B99C}" type="slidenum">
              <a:rPr lang="en-US" smtClean="0"/>
              <a:t>8</a:t>
            </a:fld>
            <a:endParaRPr lang="en-US"/>
          </a:p>
        </p:txBody>
      </p:sp>
    </p:spTree>
    <p:extLst>
      <p:ext uri="{BB962C8B-B14F-4D97-AF65-F5344CB8AC3E}">
        <p14:creationId xmlns:p14="http://schemas.microsoft.com/office/powerpoint/2010/main" val="580766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9E76B0-C15E-1C42-F07B-AD8E11EC04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03F8DA-EFC0-F070-63AD-F67422E390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01795F-E0CC-C799-D8FD-148886907A9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C8F00C4-24F4-088C-4297-AB53D49925F5}"/>
              </a:ext>
            </a:extLst>
          </p:cNvPr>
          <p:cNvSpPr>
            <a:spLocks noGrp="1"/>
          </p:cNvSpPr>
          <p:nvPr>
            <p:ph type="sldNum" sz="quarter" idx="5"/>
          </p:nvPr>
        </p:nvSpPr>
        <p:spPr/>
        <p:txBody>
          <a:bodyPr/>
          <a:lstStyle/>
          <a:p>
            <a:fld id="{9A3AA5B9-F3AF-497D-8FAE-44CAE691B99C}" type="slidenum">
              <a:rPr lang="en-US" smtClean="0"/>
              <a:t>9</a:t>
            </a:fld>
            <a:endParaRPr lang="en-US"/>
          </a:p>
        </p:txBody>
      </p:sp>
    </p:spTree>
    <p:extLst>
      <p:ext uri="{BB962C8B-B14F-4D97-AF65-F5344CB8AC3E}">
        <p14:creationId xmlns:p14="http://schemas.microsoft.com/office/powerpoint/2010/main" val="2404729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B6AC-B91D-7E3F-AE8B-149F8ACA1D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4113419-68CC-6DBD-D39C-5606A4112F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1277B7A-ADBD-CE00-F1AD-9A0355D9533C}"/>
              </a:ext>
            </a:extLst>
          </p:cNvPr>
          <p:cNvSpPr>
            <a:spLocks noGrp="1"/>
          </p:cNvSpPr>
          <p:nvPr>
            <p:ph type="dt" sz="half" idx="10"/>
          </p:nvPr>
        </p:nvSpPr>
        <p:spPr/>
        <p:txBody>
          <a:bodyPr/>
          <a:lstStyle/>
          <a:p>
            <a:fld id="{6F1D81C6-8FD9-4DB7-ACCD-FA42098992DA}" type="datetimeFigureOut">
              <a:rPr lang="en-US" smtClean="0"/>
              <a:t>1/6/2025</a:t>
            </a:fld>
            <a:endParaRPr lang="en-US"/>
          </a:p>
        </p:txBody>
      </p:sp>
      <p:sp>
        <p:nvSpPr>
          <p:cNvPr id="5" name="Footer Placeholder 4">
            <a:extLst>
              <a:ext uri="{FF2B5EF4-FFF2-40B4-BE49-F238E27FC236}">
                <a16:creationId xmlns:a16="http://schemas.microsoft.com/office/drawing/2014/main" id="{A5BBF50C-8C0D-2D0A-538F-CC3B1C64A4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4B7AA9-6501-1D16-CACA-F423964748CD}"/>
              </a:ext>
            </a:extLst>
          </p:cNvPr>
          <p:cNvSpPr>
            <a:spLocks noGrp="1"/>
          </p:cNvSpPr>
          <p:nvPr>
            <p:ph type="sldNum" sz="quarter" idx="12"/>
          </p:nvPr>
        </p:nvSpPr>
        <p:spPr/>
        <p:txBody>
          <a:bodyPr/>
          <a:lstStyle/>
          <a:p>
            <a:fld id="{569E185A-9B48-4A88-89A3-5CD452E84AB4}" type="slidenum">
              <a:rPr lang="en-US" smtClean="0"/>
              <a:t>‹#›</a:t>
            </a:fld>
            <a:endParaRPr lang="en-US"/>
          </a:p>
        </p:txBody>
      </p:sp>
    </p:spTree>
    <p:extLst>
      <p:ext uri="{BB962C8B-B14F-4D97-AF65-F5344CB8AC3E}">
        <p14:creationId xmlns:p14="http://schemas.microsoft.com/office/powerpoint/2010/main" val="3926488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0BA2B-0AF3-FB99-8E41-A16160F578E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9FA63E-F4C3-7850-4900-80D45FBB92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23BC9D-5265-2E31-5844-7154742211B9}"/>
              </a:ext>
            </a:extLst>
          </p:cNvPr>
          <p:cNvSpPr>
            <a:spLocks noGrp="1"/>
          </p:cNvSpPr>
          <p:nvPr>
            <p:ph type="dt" sz="half" idx="10"/>
          </p:nvPr>
        </p:nvSpPr>
        <p:spPr/>
        <p:txBody>
          <a:bodyPr/>
          <a:lstStyle/>
          <a:p>
            <a:fld id="{6F1D81C6-8FD9-4DB7-ACCD-FA42098992DA}" type="datetimeFigureOut">
              <a:rPr lang="en-US" smtClean="0"/>
              <a:t>1/6/2025</a:t>
            </a:fld>
            <a:endParaRPr lang="en-US"/>
          </a:p>
        </p:txBody>
      </p:sp>
      <p:sp>
        <p:nvSpPr>
          <p:cNvPr id="5" name="Footer Placeholder 4">
            <a:extLst>
              <a:ext uri="{FF2B5EF4-FFF2-40B4-BE49-F238E27FC236}">
                <a16:creationId xmlns:a16="http://schemas.microsoft.com/office/drawing/2014/main" id="{D2D9D968-A20D-E33D-1832-967DF075A2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97F128-0E92-5305-0A5A-49168B9FF2CB}"/>
              </a:ext>
            </a:extLst>
          </p:cNvPr>
          <p:cNvSpPr>
            <a:spLocks noGrp="1"/>
          </p:cNvSpPr>
          <p:nvPr>
            <p:ph type="sldNum" sz="quarter" idx="12"/>
          </p:nvPr>
        </p:nvSpPr>
        <p:spPr/>
        <p:txBody>
          <a:bodyPr/>
          <a:lstStyle/>
          <a:p>
            <a:fld id="{569E185A-9B48-4A88-89A3-5CD452E84AB4}" type="slidenum">
              <a:rPr lang="en-US" smtClean="0"/>
              <a:t>‹#›</a:t>
            </a:fld>
            <a:endParaRPr lang="en-US"/>
          </a:p>
        </p:txBody>
      </p:sp>
    </p:spTree>
    <p:extLst>
      <p:ext uri="{BB962C8B-B14F-4D97-AF65-F5344CB8AC3E}">
        <p14:creationId xmlns:p14="http://schemas.microsoft.com/office/powerpoint/2010/main" val="3136694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19C6579-BEFF-C19D-BC04-248A9326994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63EDE03-E74A-8785-355D-56DEDEDB344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284AF-3C5D-E9E1-A9CC-04952623A7B6}"/>
              </a:ext>
            </a:extLst>
          </p:cNvPr>
          <p:cNvSpPr>
            <a:spLocks noGrp="1"/>
          </p:cNvSpPr>
          <p:nvPr>
            <p:ph type="dt" sz="half" idx="10"/>
          </p:nvPr>
        </p:nvSpPr>
        <p:spPr/>
        <p:txBody>
          <a:bodyPr/>
          <a:lstStyle/>
          <a:p>
            <a:fld id="{6F1D81C6-8FD9-4DB7-ACCD-FA42098992DA}" type="datetimeFigureOut">
              <a:rPr lang="en-US" smtClean="0"/>
              <a:t>1/6/2025</a:t>
            </a:fld>
            <a:endParaRPr lang="en-US"/>
          </a:p>
        </p:txBody>
      </p:sp>
      <p:sp>
        <p:nvSpPr>
          <p:cNvPr id="5" name="Footer Placeholder 4">
            <a:extLst>
              <a:ext uri="{FF2B5EF4-FFF2-40B4-BE49-F238E27FC236}">
                <a16:creationId xmlns:a16="http://schemas.microsoft.com/office/drawing/2014/main" id="{F92202ED-5DCD-FB45-981D-78448B6709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4F2E5-B333-68D7-FA08-F22F2673C718}"/>
              </a:ext>
            </a:extLst>
          </p:cNvPr>
          <p:cNvSpPr>
            <a:spLocks noGrp="1"/>
          </p:cNvSpPr>
          <p:nvPr>
            <p:ph type="sldNum" sz="quarter" idx="12"/>
          </p:nvPr>
        </p:nvSpPr>
        <p:spPr/>
        <p:txBody>
          <a:bodyPr/>
          <a:lstStyle/>
          <a:p>
            <a:fld id="{569E185A-9B48-4A88-89A3-5CD452E84AB4}" type="slidenum">
              <a:rPr lang="en-US" smtClean="0"/>
              <a:t>‹#›</a:t>
            </a:fld>
            <a:endParaRPr lang="en-US"/>
          </a:p>
        </p:txBody>
      </p:sp>
    </p:spTree>
    <p:extLst>
      <p:ext uri="{BB962C8B-B14F-4D97-AF65-F5344CB8AC3E}">
        <p14:creationId xmlns:p14="http://schemas.microsoft.com/office/powerpoint/2010/main" val="3650951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EBB66-D839-0CD9-E205-4C37EFEC33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89C625-1282-9A76-34B8-36AC632C6D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25DFD3-FDFA-1FA3-EA33-620B54898788}"/>
              </a:ext>
            </a:extLst>
          </p:cNvPr>
          <p:cNvSpPr>
            <a:spLocks noGrp="1"/>
          </p:cNvSpPr>
          <p:nvPr>
            <p:ph type="dt" sz="half" idx="10"/>
          </p:nvPr>
        </p:nvSpPr>
        <p:spPr/>
        <p:txBody>
          <a:bodyPr/>
          <a:lstStyle/>
          <a:p>
            <a:fld id="{6F1D81C6-8FD9-4DB7-ACCD-FA42098992DA}" type="datetimeFigureOut">
              <a:rPr lang="en-US" smtClean="0"/>
              <a:t>1/6/2025</a:t>
            </a:fld>
            <a:endParaRPr lang="en-US"/>
          </a:p>
        </p:txBody>
      </p:sp>
      <p:sp>
        <p:nvSpPr>
          <p:cNvPr id="5" name="Footer Placeholder 4">
            <a:extLst>
              <a:ext uri="{FF2B5EF4-FFF2-40B4-BE49-F238E27FC236}">
                <a16:creationId xmlns:a16="http://schemas.microsoft.com/office/drawing/2014/main" id="{B49BF45B-B913-961E-C173-4822556DF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33D2D0-9250-F961-5DBA-2C6C5A766E1F}"/>
              </a:ext>
            </a:extLst>
          </p:cNvPr>
          <p:cNvSpPr>
            <a:spLocks noGrp="1"/>
          </p:cNvSpPr>
          <p:nvPr>
            <p:ph type="sldNum" sz="quarter" idx="12"/>
          </p:nvPr>
        </p:nvSpPr>
        <p:spPr/>
        <p:txBody>
          <a:bodyPr/>
          <a:lstStyle/>
          <a:p>
            <a:fld id="{569E185A-9B48-4A88-89A3-5CD452E84AB4}" type="slidenum">
              <a:rPr lang="en-US" smtClean="0"/>
              <a:t>‹#›</a:t>
            </a:fld>
            <a:endParaRPr lang="en-US"/>
          </a:p>
        </p:txBody>
      </p:sp>
    </p:spTree>
    <p:extLst>
      <p:ext uri="{BB962C8B-B14F-4D97-AF65-F5344CB8AC3E}">
        <p14:creationId xmlns:p14="http://schemas.microsoft.com/office/powerpoint/2010/main" val="4250446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260D4-818A-637A-D43D-B03700DC86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CC5D597-434E-9156-00BC-C4238E8139C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74C8A5-6EFF-8F1D-F639-57F6907A9DFF}"/>
              </a:ext>
            </a:extLst>
          </p:cNvPr>
          <p:cNvSpPr>
            <a:spLocks noGrp="1"/>
          </p:cNvSpPr>
          <p:nvPr>
            <p:ph type="dt" sz="half" idx="10"/>
          </p:nvPr>
        </p:nvSpPr>
        <p:spPr/>
        <p:txBody>
          <a:bodyPr/>
          <a:lstStyle/>
          <a:p>
            <a:fld id="{6F1D81C6-8FD9-4DB7-ACCD-FA42098992DA}" type="datetimeFigureOut">
              <a:rPr lang="en-US" smtClean="0"/>
              <a:t>1/6/2025</a:t>
            </a:fld>
            <a:endParaRPr lang="en-US"/>
          </a:p>
        </p:txBody>
      </p:sp>
      <p:sp>
        <p:nvSpPr>
          <p:cNvPr id="5" name="Footer Placeholder 4">
            <a:extLst>
              <a:ext uri="{FF2B5EF4-FFF2-40B4-BE49-F238E27FC236}">
                <a16:creationId xmlns:a16="http://schemas.microsoft.com/office/drawing/2014/main" id="{2384E765-4CFC-DE79-8585-56C0FBA110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0767EB-9350-2A15-4096-386D755F9016}"/>
              </a:ext>
            </a:extLst>
          </p:cNvPr>
          <p:cNvSpPr>
            <a:spLocks noGrp="1"/>
          </p:cNvSpPr>
          <p:nvPr>
            <p:ph type="sldNum" sz="quarter" idx="12"/>
          </p:nvPr>
        </p:nvSpPr>
        <p:spPr/>
        <p:txBody>
          <a:bodyPr/>
          <a:lstStyle/>
          <a:p>
            <a:fld id="{569E185A-9B48-4A88-89A3-5CD452E84AB4}" type="slidenum">
              <a:rPr lang="en-US" smtClean="0"/>
              <a:t>‹#›</a:t>
            </a:fld>
            <a:endParaRPr lang="en-US"/>
          </a:p>
        </p:txBody>
      </p:sp>
    </p:spTree>
    <p:extLst>
      <p:ext uri="{BB962C8B-B14F-4D97-AF65-F5344CB8AC3E}">
        <p14:creationId xmlns:p14="http://schemas.microsoft.com/office/powerpoint/2010/main" val="3513115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DE84F-AAE5-1B0A-21AC-9D08AFBFBD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139561-1BB0-62F1-1993-90DBCE2179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19C0899-8778-9188-22E8-125308DB374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36AD80-B3BB-5E02-68A5-467A0A7853FD}"/>
              </a:ext>
            </a:extLst>
          </p:cNvPr>
          <p:cNvSpPr>
            <a:spLocks noGrp="1"/>
          </p:cNvSpPr>
          <p:nvPr>
            <p:ph type="dt" sz="half" idx="10"/>
          </p:nvPr>
        </p:nvSpPr>
        <p:spPr/>
        <p:txBody>
          <a:bodyPr/>
          <a:lstStyle/>
          <a:p>
            <a:fld id="{6F1D81C6-8FD9-4DB7-ACCD-FA42098992DA}" type="datetimeFigureOut">
              <a:rPr lang="en-US" smtClean="0"/>
              <a:t>1/6/2025</a:t>
            </a:fld>
            <a:endParaRPr lang="en-US"/>
          </a:p>
        </p:txBody>
      </p:sp>
      <p:sp>
        <p:nvSpPr>
          <p:cNvPr id="6" name="Footer Placeholder 5">
            <a:extLst>
              <a:ext uri="{FF2B5EF4-FFF2-40B4-BE49-F238E27FC236}">
                <a16:creationId xmlns:a16="http://schemas.microsoft.com/office/drawing/2014/main" id="{D8653238-4509-AF5A-CAA2-3D1B93BDDA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1AA04A-2BCE-104E-8124-5F1B2C968AD9}"/>
              </a:ext>
            </a:extLst>
          </p:cNvPr>
          <p:cNvSpPr>
            <a:spLocks noGrp="1"/>
          </p:cNvSpPr>
          <p:nvPr>
            <p:ph type="sldNum" sz="quarter" idx="12"/>
          </p:nvPr>
        </p:nvSpPr>
        <p:spPr/>
        <p:txBody>
          <a:bodyPr/>
          <a:lstStyle/>
          <a:p>
            <a:fld id="{569E185A-9B48-4A88-89A3-5CD452E84AB4}" type="slidenum">
              <a:rPr lang="en-US" smtClean="0"/>
              <a:t>‹#›</a:t>
            </a:fld>
            <a:endParaRPr lang="en-US"/>
          </a:p>
        </p:txBody>
      </p:sp>
    </p:spTree>
    <p:extLst>
      <p:ext uri="{BB962C8B-B14F-4D97-AF65-F5344CB8AC3E}">
        <p14:creationId xmlns:p14="http://schemas.microsoft.com/office/powerpoint/2010/main" val="3787865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DA4FA-DC80-131E-BDAC-3694A8AD92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E100207-52E4-4EDF-D033-48994DED98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A3C154-07CA-6F3C-344E-1E9D6304ED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10EE136-3266-0F2E-5B0A-AC7A72E8C1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FE040C0-9D35-446C-0D73-958183E84C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718C7AD-BE44-58AF-F7D8-6E1CC8A48631}"/>
              </a:ext>
            </a:extLst>
          </p:cNvPr>
          <p:cNvSpPr>
            <a:spLocks noGrp="1"/>
          </p:cNvSpPr>
          <p:nvPr>
            <p:ph type="dt" sz="half" idx="10"/>
          </p:nvPr>
        </p:nvSpPr>
        <p:spPr/>
        <p:txBody>
          <a:bodyPr/>
          <a:lstStyle/>
          <a:p>
            <a:fld id="{6F1D81C6-8FD9-4DB7-ACCD-FA42098992DA}" type="datetimeFigureOut">
              <a:rPr lang="en-US" smtClean="0"/>
              <a:t>1/6/2025</a:t>
            </a:fld>
            <a:endParaRPr lang="en-US"/>
          </a:p>
        </p:txBody>
      </p:sp>
      <p:sp>
        <p:nvSpPr>
          <p:cNvPr id="8" name="Footer Placeholder 7">
            <a:extLst>
              <a:ext uri="{FF2B5EF4-FFF2-40B4-BE49-F238E27FC236}">
                <a16:creationId xmlns:a16="http://schemas.microsoft.com/office/drawing/2014/main" id="{DE1B32D2-B2E5-3841-FC9D-B09B3D5FCF0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EA3BCF2-2741-AAE7-1442-C1B81815720C}"/>
              </a:ext>
            </a:extLst>
          </p:cNvPr>
          <p:cNvSpPr>
            <a:spLocks noGrp="1"/>
          </p:cNvSpPr>
          <p:nvPr>
            <p:ph type="sldNum" sz="quarter" idx="12"/>
          </p:nvPr>
        </p:nvSpPr>
        <p:spPr/>
        <p:txBody>
          <a:bodyPr/>
          <a:lstStyle/>
          <a:p>
            <a:fld id="{569E185A-9B48-4A88-89A3-5CD452E84AB4}" type="slidenum">
              <a:rPr lang="en-US" smtClean="0"/>
              <a:t>‹#›</a:t>
            </a:fld>
            <a:endParaRPr lang="en-US"/>
          </a:p>
        </p:txBody>
      </p:sp>
    </p:spTree>
    <p:extLst>
      <p:ext uri="{BB962C8B-B14F-4D97-AF65-F5344CB8AC3E}">
        <p14:creationId xmlns:p14="http://schemas.microsoft.com/office/powerpoint/2010/main" val="235906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F59A-7A46-8DA8-4A90-59192DD602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2EEB1F8-10B4-26EE-2163-847F37B46B3F}"/>
              </a:ext>
            </a:extLst>
          </p:cNvPr>
          <p:cNvSpPr>
            <a:spLocks noGrp="1"/>
          </p:cNvSpPr>
          <p:nvPr>
            <p:ph type="dt" sz="half" idx="10"/>
          </p:nvPr>
        </p:nvSpPr>
        <p:spPr/>
        <p:txBody>
          <a:bodyPr/>
          <a:lstStyle/>
          <a:p>
            <a:fld id="{6F1D81C6-8FD9-4DB7-ACCD-FA42098992DA}" type="datetimeFigureOut">
              <a:rPr lang="en-US" smtClean="0"/>
              <a:t>1/6/2025</a:t>
            </a:fld>
            <a:endParaRPr lang="en-US"/>
          </a:p>
        </p:txBody>
      </p:sp>
      <p:sp>
        <p:nvSpPr>
          <p:cNvPr id="4" name="Footer Placeholder 3">
            <a:extLst>
              <a:ext uri="{FF2B5EF4-FFF2-40B4-BE49-F238E27FC236}">
                <a16:creationId xmlns:a16="http://schemas.microsoft.com/office/drawing/2014/main" id="{FEC61D14-E22C-B1D9-C49B-9E042979588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94B872-488F-79C0-3B25-484711F62326}"/>
              </a:ext>
            </a:extLst>
          </p:cNvPr>
          <p:cNvSpPr>
            <a:spLocks noGrp="1"/>
          </p:cNvSpPr>
          <p:nvPr>
            <p:ph type="sldNum" sz="quarter" idx="12"/>
          </p:nvPr>
        </p:nvSpPr>
        <p:spPr/>
        <p:txBody>
          <a:bodyPr/>
          <a:lstStyle/>
          <a:p>
            <a:fld id="{569E185A-9B48-4A88-89A3-5CD452E84AB4}" type="slidenum">
              <a:rPr lang="en-US" smtClean="0"/>
              <a:t>‹#›</a:t>
            </a:fld>
            <a:endParaRPr lang="en-US"/>
          </a:p>
        </p:txBody>
      </p:sp>
    </p:spTree>
    <p:extLst>
      <p:ext uri="{BB962C8B-B14F-4D97-AF65-F5344CB8AC3E}">
        <p14:creationId xmlns:p14="http://schemas.microsoft.com/office/powerpoint/2010/main" val="413594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246666-8FD2-9CE2-4E62-E5E8953DC17C}"/>
              </a:ext>
            </a:extLst>
          </p:cNvPr>
          <p:cNvSpPr>
            <a:spLocks noGrp="1"/>
          </p:cNvSpPr>
          <p:nvPr>
            <p:ph type="dt" sz="half" idx="10"/>
          </p:nvPr>
        </p:nvSpPr>
        <p:spPr/>
        <p:txBody>
          <a:bodyPr/>
          <a:lstStyle/>
          <a:p>
            <a:fld id="{6F1D81C6-8FD9-4DB7-ACCD-FA42098992DA}" type="datetimeFigureOut">
              <a:rPr lang="en-US" smtClean="0"/>
              <a:t>1/6/2025</a:t>
            </a:fld>
            <a:endParaRPr lang="en-US"/>
          </a:p>
        </p:txBody>
      </p:sp>
      <p:sp>
        <p:nvSpPr>
          <p:cNvPr id="3" name="Footer Placeholder 2">
            <a:extLst>
              <a:ext uri="{FF2B5EF4-FFF2-40B4-BE49-F238E27FC236}">
                <a16:creationId xmlns:a16="http://schemas.microsoft.com/office/drawing/2014/main" id="{DA4CAE27-949C-5D28-9E90-3518F9724A8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5192DB-62DC-B3E7-A7BC-98D77D82BD2A}"/>
              </a:ext>
            </a:extLst>
          </p:cNvPr>
          <p:cNvSpPr>
            <a:spLocks noGrp="1"/>
          </p:cNvSpPr>
          <p:nvPr>
            <p:ph type="sldNum" sz="quarter" idx="12"/>
          </p:nvPr>
        </p:nvSpPr>
        <p:spPr/>
        <p:txBody>
          <a:bodyPr/>
          <a:lstStyle/>
          <a:p>
            <a:fld id="{569E185A-9B48-4A88-89A3-5CD452E84AB4}" type="slidenum">
              <a:rPr lang="en-US" smtClean="0"/>
              <a:t>‹#›</a:t>
            </a:fld>
            <a:endParaRPr lang="en-US"/>
          </a:p>
        </p:txBody>
      </p:sp>
    </p:spTree>
    <p:extLst>
      <p:ext uri="{BB962C8B-B14F-4D97-AF65-F5344CB8AC3E}">
        <p14:creationId xmlns:p14="http://schemas.microsoft.com/office/powerpoint/2010/main" val="27615198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F0F18-4137-8F24-CFD1-2BFA4E7148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8B248C-4E26-CF0B-E152-2A4EEE4A89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A1E336-8DD3-64F7-1B24-B44A86485E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4D24D4-65EE-851A-492D-66F14E2ACC83}"/>
              </a:ext>
            </a:extLst>
          </p:cNvPr>
          <p:cNvSpPr>
            <a:spLocks noGrp="1"/>
          </p:cNvSpPr>
          <p:nvPr>
            <p:ph type="dt" sz="half" idx="10"/>
          </p:nvPr>
        </p:nvSpPr>
        <p:spPr/>
        <p:txBody>
          <a:bodyPr/>
          <a:lstStyle/>
          <a:p>
            <a:fld id="{6F1D81C6-8FD9-4DB7-ACCD-FA42098992DA}" type="datetimeFigureOut">
              <a:rPr lang="en-US" smtClean="0"/>
              <a:t>1/6/2025</a:t>
            </a:fld>
            <a:endParaRPr lang="en-US"/>
          </a:p>
        </p:txBody>
      </p:sp>
      <p:sp>
        <p:nvSpPr>
          <p:cNvPr id="6" name="Footer Placeholder 5">
            <a:extLst>
              <a:ext uri="{FF2B5EF4-FFF2-40B4-BE49-F238E27FC236}">
                <a16:creationId xmlns:a16="http://schemas.microsoft.com/office/drawing/2014/main" id="{52C893CF-D70D-A6A6-4B79-EB26AD41CB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46B2C9-B9A9-423C-8D2B-AE54EA0393A5}"/>
              </a:ext>
            </a:extLst>
          </p:cNvPr>
          <p:cNvSpPr>
            <a:spLocks noGrp="1"/>
          </p:cNvSpPr>
          <p:nvPr>
            <p:ph type="sldNum" sz="quarter" idx="12"/>
          </p:nvPr>
        </p:nvSpPr>
        <p:spPr/>
        <p:txBody>
          <a:bodyPr/>
          <a:lstStyle/>
          <a:p>
            <a:fld id="{569E185A-9B48-4A88-89A3-5CD452E84AB4}" type="slidenum">
              <a:rPr lang="en-US" smtClean="0"/>
              <a:t>‹#›</a:t>
            </a:fld>
            <a:endParaRPr lang="en-US"/>
          </a:p>
        </p:txBody>
      </p:sp>
    </p:spTree>
    <p:extLst>
      <p:ext uri="{BB962C8B-B14F-4D97-AF65-F5344CB8AC3E}">
        <p14:creationId xmlns:p14="http://schemas.microsoft.com/office/powerpoint/2010/main" val="2197999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5B974-AD74-EA40-6EF0-DEB703035D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A1CD9DB-862A-504F-D6D0-D7E43A3327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ACFC1CD-9A2F-1FE8-3196-C265658CC4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6AE684-8443-A430-924D-71ABCDEDD74B}"/>
              </a:ext>
            </a:extLst>
          </p:cNvPr>
          <p:cNvSpPr>
            <a:spLocks noGrp="1"/>
          </p:cNvSpPr>
          <p:nvPr>
            <p:ph type="dt" sz="half" idx="10"/>
          </p:nvPr>
        </p:nvSpPr>
        <p:spPr/>
        <p:txBody>
          <a:bodyPr/>
          <a:lstStyle/>
          <a:p>
            <a:fld id="{6F1D81C6-8FD9-4DB7-ACCD-FA42098992DA}" type="datetimeFigureOut">
              <a:rPr lang="en-US" smtClean="0"/>
              <a:t>1/6/2025</a:t>
            </a:fld>
            <a:endParaRPr lang="en-US"/>
          </a:p>
        </p:txBody>
      </p:sp>
      <p:sp>
        <p:nvSpPr>
          <p:cNvPr id="6" name="Footer Placeholder 5">
            <a:extLst>
              <a:ext uri="{FF2B5EF4-FFF2-40B4-BE49-F238E27FC236}">
                <a16:creationId xmlns:a16="http://schemas.microsoft.com/office/drawing/2014/main" id="{B85B27BC-0006-7AA8-970C-563EAA8E7C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3F76B6-B26B-94E6-E213-846F7A939E5E}"/>
              </a:ext>
            </a:extLst>
          </p:cNvPr>
          <p:cNvSpPr>
            <a:spLocks noGrp="1"/>
          </p:cNvSpPr>
          <p:nvPr>
            <p:ph type="sldNum" sz="quarter" idx="12"/>
          </p:nvPr>
        </p:nvSpPr>
        <p:spPr/>
        <p:txBody>
          <a:bodyPr/>
          <a:lstStyle/>
          <a:p>
            <a:fld id="{569E185A-9B48-4A88-89A3-5CD452E84AB4}" type="slidenum">
              <a:rPr lang="en-US" smtClean="0"/>
              <a:t>‹#›</a:t>
            </a:fld>
            <a:endParaRPr lang="en-US"/>
          </a:p>
        </p:txBody>
      </p:sp>
    </p:spTree>
    <p:extLst>
      <p:ext uri="{BB962C8B-B14F-4D97-AF65-F5344CB8AC3E}">
        <p14:creationId xmlns:p14="http://schemas.microsoft.com/office/powerpoint/2010/main" val="324690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295B75B-A18D-A3EB-FC24-2B28946EE0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C70637D-41FC-C110-4CB9-E4E4C2B888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C3C788-7C70-D723-AFF3-A3AF3CE071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F1D81C6-8FD9-4DB7-ACCD-FA42098992DA}" type="datetimeFigureOut">
              <a:rPr lang="en-US" smtClean="0"/>
              <a:t>1/6/2025</a:t>
            </a:fld>
            <a:endParaRPr lang="en-US"/>
          </a:p>
        </p:txBody>
      </p:sp>
      <p:sp>
        <p:nvSpPr>
          <p:cNvPr id="5" name="Footer Placeholder 4">
            <a:extLst>
              <a:ext uri="{FF2B5EF4-FFF2-40B4-BE49-F238E27FC236}">
                <a16:creationId xmlns:a16="http://schemas.microsoft.com/office/drawing/2014/main" id="{D83CEAA9-4A42-3058-B557-445A90EAC4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F7BE085-8017-F43A-AD96-579A2B1AE3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69E185A-9B48-4A88-89A3-5CD452E84AB4}" type="slidenum">
              <a:rPr lang="en-US" smtClean="0"/>
              <a:t>‹#›</a:t>
            </a:fld>
            <a:endParaRPr lang="en-US"/>
          </a:p>
        </p:txBody>
      </p:sp>
    </p:spTree>
    <p:extLst>
      <p:ext uri="{BB962C8B-B14F-4D97-AF65-F5344CB8AC3E}">
        <p14:creationId xmlns:p14="http://schemas.microsoft.com/office/powerpoint/2010/main" val="41126787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png"/><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4.wdp"/><Relationship Id="rId11"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4.png"/><Relationship Id="rId4" Type="http://schemas.microsoft.com/office/2007/relationships/hdphoto" Target="../media/hdphoto3.wdp"/><Relationship Id="rId9"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8.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5.png"/><Relationship Id="rId4" Type="http://schemas.microsoft.com/office/2007/relationships/hdphoto" Target="../media/hdphoto5.wdp"/><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1.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microsoft.com/office/2007/relationships/hdphoto" Target="../media/hdphoto5.wdp"/><Relationship Id="rId5" Type="http://schemas.openxmlformats.org/officeDocument/2006/relationships/image" Target="../media/image8.png"/><Relationship Id="rId10" Type="http://schemas.openxmlformats.org/officeDocument/2006/relationships/image" Target="../media/image13.png"/><Relationship Id="rId4" Type="http://schemas.microsoft.com/office/2007/relationships/hdphoto" Target="../media/hdphoto6.wdp"/><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4.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microsoft.com/office/2007/relationships/hdphoto" Target="../media/hdphoto6.wdp"/><Relationship Id="rId5" Type="http://schemas.openxmlformats.org/officeDocument/2006/relationships/image" Target="../media/image11.png"/><Relationship Id="rId4" Type="http://schemas.microsoft.com/office/2007/relationships/hdphoto" Target="../media/hdphoto7.wdp"/></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microsoft.com/office/2007/relationships/hdphoto" Target="../media/hdphoto7.wdp"/><Relationship Id="rId5" Type="http://schemas.openxmlformats.org/officeDocument/2006/relationships/image" Target="../media/image14.png"/><Relationship Id="rId4" Type="http://schemas.microsoft.com/office/2007/relationships/hdphoto" Target="../media/hdphoto8.wdp"/></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7.png"/><Relationship Id="rId7" Type="http://schemas.openxmlformats.org/officeDocument/2006/relationships/image" Target="../media/image16.png"/><Relationship Id="rId12" Type="http://schemas.openxmlformats.org/officeDocument/2006/relationships/hyperlink" Target="https://www.linkedin.com/in/WalidAlsafadi"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microsoft.com/office/2007/relationships/hdphoto" Target="../media/hdphoto8.wdp"/><Relationship Id="rId11" Type="http://schemas.openxmlformats.org/officeDocument/2006/relationships/hyperlink" Target="https://building-assessment-es.streamlit.app/" TargetMode="External"/><Relationship Id="rId5" Type="http://schemas.openxmlformats.org/officeDocument/2006/relationships/image" Target="../media/image15.png"/><Relationship Id="rId10" Type="http://schemas.openxmlformats.org/officeDocument/2006/relationships/hyperlink" Target="https://github.com/WalidAlsafadi/BuildingAssessment-ExpertSystem" TargetMode="External"/><Relationship Id="rId4" Type="http://schemas.microsoft.com/office/2007/relationships/hdphoto" Target="../media/hdphoto9.wdp"/><Relationship Id="rId9" Type="http://schemas.openxmlformats.org/officeDocument/2006/relationships/hyperlink" Target="mailto:walid.k.alsafadi@gmail.com"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building-assessment-es.streamlit.app/" TargetMode="External"/><Relationship Id="rId3" Type="http://schemas.openxmlformats.org/officeDocument/2006/relationships/image" Target="../media/image17.png"/><Relationship Id="rId7" Type="http://schemas.openxmlformats.org/officeDocument/2006/relationships/hyperlink" Target="https://github.com/WalidAlsafadi/BuildingAssessment-ExpertSystem"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mailto:walid.k.alsafadi@gmail.com" TargetMode="External"/><Relationship Id="rId5" Type="http://schemas.openxmlformats.org/officeDocument/2006/relationships/image" Target="../media/image18.png"/><Relationship Id="rId4" Type="http://schemas.microsoft.com/office/2007/relationships/hdphoto" Target="../media/hdphoto9.wdp"/><Relationship Id="rId9" Type="http://schemas.openxmlformats.org/officeDocument/2006/relationships/hyperlink" Target="https://www.linkedin.com/in/WalidAlsafad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E3645F-3F60-0AEE-4E6B-78C8E401FB57}"/>
            </a:ext>
          </a:extLst>
        </p:cNvPr>
        <p:cNvGrpSpPr/>
        <p:nvPr/>
      </p:nvGrpSpPr>
      <p:grpSpPr>
        <a:xfrm>
          <a:off x="0" y="0"/>
          <a:ext cx="0" cy="0"/>
          <a:chOff x="0" y="0"/>
          <a:chExt cx="0" cy="0"/>
        </a:xfrm>
      </p:grpSpPr>
      <p:pic>
        <p:nvPicPr>
          <p:cNvPr id="5" name="Picture 4" descr="A flag on a pole in a destroyed area&#10;&#10;Description automatically generated">
            <a:extLst>
              <a:ext uri="{FF2B5EF4-FFF2-40B4-BE49-F238E27FC236}">
                <a16:creationId xmlns:a16="http://schemas.microsoft.com/office/drawing/2014/main" id="{7C4F02EA-DE2E-5F43-3223-F497FCCAEFE6}"/>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79000"/>
                    </a14:imgEffect>
                  </a14:imgLayer>
                </a14:imgProps>
              </a:ext>
              <a:ext uri="{28A0092B-C50C-407E-A947-70E740481C1C}">
                <a14:useLocalDpi xmlns:a14="http://schemas.microsoft.com/office/drawing/2010/main" val="0"/>
              </a:ext>
            </a:extLst>
          </a:blip>
          <a:srcRect l="7895" t="4019" r="7895" b="24797"/>
          <a:stretch/>
        </p:blipFill>
        <p:spPr>
          <a:xfrm>
            <a:off x="0" y="0"/>
            <a:ext cx="12192000" cy="6858000"/>
          </a:xfrm>
          <a:prstGeom prst="rect">
            <a:avLst/>
          </a:prstGeom>
          <a:gradFill flip="none" rotWithShape="1">
            <a:gsLst>
              <a:gs pos="48000">
                <a:srgbClr val="0D0D0D"/>
              </a:gs>
              <a:gs pos="28000">
                <a:schemeClr val="tx1">
                  <a:lumMod val="95000"/>
                  <a:lumOff val="5000"/>
                  <a:alpha val="0"/>
                </a:schemeClr>
              </a:gs>
              <a:gs pos="71000">
                <a:schemeClr val="tx1">
                  <a:lumMod val="95000"/>
                  <a:lumOff val="5000"/>
                  <a:alpha val="76000"/>
                </a:schemeClr>
              </a:gs>
            </a:gsLst>
            <a:lin ang="2700000" scaled="1"/>
            <a:tileRect/>
          </a:gradFill>
          <a:effectLst>
            <a:outerShdw blurRad="50800" dist="50800" dir="5400000" algn="ctr" rotWithShape="0">
              <a:srgbClr val="000000"/>
            </a:outerShdw>
          </a:effectLst>
        </p:spPr>
      </p:pic>
      <p:sp>
        <p:nvSpPr>
          <p:cNvPr id="3" name="TextBox 2">
            <a:extLst>
              <a:ext uri="{FF2B5EF4-FFF2-40B4-BE49-F238E27FC236}">
                <a16:creationId xmlns:a16="http://schemas.microsoft.com/office/drawing/2014/main" id="{30C19C04-8C46-6C81-FEB6-6EAE88EE20DE}"/>
              </a:ext>
            </a:extLst>
          </p:cNvPr>
          <p:cNvSpPr txBox="1"/>
          <p:nvPr/>
        </p:nvSpPr>
        <p:spPr>
          <a:xfrm>
            <a:off x="12534900" y="5421943"/>
            <a:ext cx="3905250" cy="461665"/>
          </a:xfrm>
          <a:prstGeom prst="rect">
            <a:avLst/>
          </a:prstGeom>
          <a:noFill/>
        </p:spPr>
        <p:txBody>
          <a:bodyPr wrap="square" rtlCol="0">
            <a:spAutoFit/>
          </a:bodyPr>
          <a:lstStyle/>
          <a:p>
            <a:r>
              <a:rPr lang="en-US" sz="2400" dirty="0">
                <a:solidFill>
                  <a:schemeClr val="bg1"/>
                </a:solidFill>
                <a:latin typeface="Montserrat Black" pitchFamily="2" charset="0"/>
                <a:ea typeface="Open Sans" pitchFamily="2" charset="0"/>
                <a:cs typeface="Open Sans" pitchFamily="2" charset="0"/>
              </a:rPr>
              <a:t>Walid K. W. </a:t>
            </a:r>
            <a:r>
              <a:rPr lang="en-US" sz="2400" dirty="0" err="1">
                <a:solidFill>
                  <a:schemeClr val="bg1"/>
                </a:solidFill>
                <a:latin typeface="Montserrat Black" pitchFamily="2" charset="0"/>
                <a:ea typeface="Open Sans" pitchFamily="2" charset="0"/>
                <a:cs typeface="Open Sans" pitchFamily="2" charset="0"/>
              </a:rPr>
              <a:t>Alsafadi</a:t>
            </a:r>
            <a:endParaRPr lang="en-US" sz="2400" dirty="0">
              <a:solidFill>
                <a:schemeClr val="bg1"/>
              </a:solidFill>
              <a:latin typeface="Montserrat Black" pitchFamily="2" charset="0"/>
              <a:ea typeface="Open Sans" pitchFamily="2" charset="0"/>
              <a:cs typeface="Open Sans" pitchFamily="2" charset="0"/>
            </a:endParaRPr>
          </a:p>
        </p:txBody>
      </p:sp>
      <p:cxnSp>
        <p:nvCxnSpPr>
          <p:cNvPr id="8" name="Straight Connector 7">
            <a:extLst>
              <a:ext uri="{FF2B5EF4-FFF2-40B4-BE49-F238E27FC236}">
                <a16:creationId xmlns:a16="http://schemas.microsoft.com/office/drawing/2014/main" id="{3E310111-C8B8-C7BC-173B-6A9CF0A00462}"/>
              </a:ext>
            </a:extLst>
          </p:cNvPr>
          <p:cNvCxnSpPr/>
          <p:nvPr/>
        </p:nvCxnSpPr>
        <p:spPr>
          <a:xfrm>
            <a:off x="-6019800" y="4297680"/>
            <a:ext cx="588264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11" name="Rectangle 1">
            <a:extLst>
              <a:ext uri="{FF2B5EF4-FFF2-40B4-BE49-F238E27FC236}">
                <a16:creationId xmlns:a16="http://schemas.microsoft.com/office/drawing/2014/main" id="{627D564F-BC34-51CE-C4BE-F600FBE5B186}"/>
              </a:ext>
            </a:extLst>
          </p:cNvPr>
          <p:cNvSpPr>
            <a:spLocks noChangeArrowheads="1"/>
          </p:cNvSpPr>
          <p:nvPr/>
        </p:nvSpPr>
        <p:spPr bwMode="auto">
          <a:xfrm>
            <a:off x="-5577364" y="6534834"/>
            <a:ext cx="688800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 name="TextBox 12">
            <a:extLst>
              <a:ext uri="{FF2B5EF4-FFF2-40B4-BE49-F238E27FC236}">
                <a16:creationId xmlns:a16="http://schemas.microsoft.com/office/drawing/2014/main" id="{30984115-ED8A-74D9-2B62-D4DA129B21A3}"/>
              </a:ext>
            </a:extLst>
          </p:cNvPr>
          <p:cNvSpPr txBox="1"/>
          <p:nvPr/>
        </p:nvSpPr>
        <p:spPr>
          <a:xfrm>
            <a:off x="-2659380" y="7791909"/>
            <a:ext cx="4488180"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bg1"/>
                </a:solidFill>
                <a:effectLst/>
                <a:latin typeface="Montserrat Light" pitchFamily="2" charset="0"/>
              </a:rPr>
              <a:t>University College of Applied Sciences</a:t>
            </a:r>
          </a:p>
        </p:txBody>
      </p:sp>
      <p:sp>
        <p:nvSpPr>
          <p:cNvPr id="16" name="TextBox 15">
            <a:extLst>
              <a:ext uri="{FF2B5EF4-FFF2-40B4-BE49-F238E27FC236}">
                <a16:creationId xmlns:a16="http://schemas.microsoft.com/office/drawing/2014/main" id="{741F60AC-92CF-6FBB-E305-46DC1CA952CF}"/>
              </a:ext>
            </a:extLst>
          </p:cNvPr>
          <p:cNvSpPr txBox="1"/>
          <p:nvPr/>
        </p:nvSpPr>
        <p:spPr bwMode="hidden">
          <a:xfrm>
            <a:off x="5799296" y="-1551978"/>
            <a:ext cx="10133648" cy="1323439"/>
          </a:xfrm>
          <a:prstGeom prst="rect">
            <a:avLst/>
          </a:prstGeom>
          <a:noFill/>
        </p:spPr>
        <p:txBody>
          <a:bodyPr wrap="square">
            <a:spAutoFit/>
          </a:bodyPr>
          <a:lstStyle/>
          <a:p>
            <a:r>
              <a:rPr kumimoji="0" lang="en-US" sz="400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Montserrat Black" pitchFamily="2" charset="0"/>
                <a:ea typeface="Open sans" panose="020B0606030504020204" pitchFamily="2" charset="0"/>
                <a:cs typeface="Microsoft Uighur" panose="02000000000000000000" pitchFamily="2" charset="-78"/>
              </a:rPr>
              <a:t>Rule-Based Expert System for Post-War Building Assessment in Gaza</a:t>
            </a:r>
            <a:endParaRPr lang="en-US" sz="1200" dirty="0">
              <a:effectLst>
                <a:outerShdw blurRad="38100" dist="38100" dir="2700000" algn="tl">
                  <a:srgbClr val="000000">
                    <a:alpha val="43137"/>
                  </a:srgbClr>
                </a:outerShdw>
              </a:effectLst>
              <a:latin typeface="Montserrat Black" pitchFamily="2" charset="0"/>
              <a:ea typeface="Open sans" panose="020B0606030504020204" pitchFamily="2" charset="0"/>
              <a:cs typeface="Microsoft Uighur" panose="02000000000000000000" pitchFamily="2" charset="-78"/>
            </a:endParaRPr>
          </a:p>
        </p:txBody>
      </p:sp>
    </p:spTree>
    <p:extLst>
      <p:ext uri="{BB962C8B-B14F-4D97-AF65-F5344CB8AC3E}">
        <p14:creationId xmlns:p14="http://schemas.microsoft.com/office/powerpoint/2010/main" val="29332631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D7197F-0A32-1C07-7F88-D5A41E4D72D7}"/>
            </a:ext>
          </a:extLst>
        </p:cNvPr>
        <p:cNvGrpSpPr/>
        <p:nvPr/>
      </p:nvGrpSpPr>
      <p:grpSpPr>
        <a:xfrm>
          <a:off x="0" y="0"/>
          <a:ext cx="0" cy="0"/>
          <a:chOff x="0" y="0"/>
          <a:chExt cx="0" cy="0"/>
        </a:xfrm>
      </p:grpSpPr>
      <p:pic>
        <p:nvPicPr>
          <p:cNvPr id="14" name="Picture 13" descr="A city destroyed by earthquake&#10;&#10;Description automatically generated with medium confidence">
            <a:extLst>
              <a:ext uri="{FF2B5EF4-FFF2-40B4-BE49-F238E27FC236}">
                <a16:creationId xmlns:a16="http://schemas.microsoft.com/office/drawing/2014/main" id="{D7B5C782-6F67-1CCE-E6DF-C28392C8B4A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60000"/>
                    </a14:imgEffect>
                  </a14:imgLayer>
                </a14:imgProps>
              </a:ext>
              <a:ext uri="{28A0092B-C50C-407E-A947-70E740481C1C}">
                <a14:useLocalDpi xmlns:a14="http://schemas.microsoft.com/office/drawing/2010/main" val="0"/>
              </a:ext>
            </a:extLst>
          </a:blip>
          <a:stretch>
            <a:fillRect/>
          </a:stretch>
        </p:blipFill>
        <p:spPr>
          <a:xfrm>
            <a:off x="-114300" y="-725351"/>
            <a:ext cx="12420600" cy="8308702"/>
          </a:xfrm>
          <a:prstGeom prst="rect">
            <a:avLst/>
          </a:prstGeom>
        </p:spPr>
      </p:pic>
      <p:pic>
        <p:nvPicPr>
          <p:cNvPr id="15" name="Picture 14" descr="A flag on a pole in a destroyed area&#10;&#10;Description automatically generated">
            <a:extLst>
              <a:ext uri="{FF2B5EF4-FFF2-40B4-BE49-F238E27FC236}">
                <a16:creationId xmlns:a16="http://schemas.microsoft.com/office/drawing/2014/main" id="{797ED31D-A979-CBCD-9538-6175A32E74F1}"/>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79000"/>
                    </a14:imgEffect>
                  </a14:imgLayer>
                </a14:imgProps>
              </a:ext>
              <a:ext uri="{28A0092B-C50C-407E-A947-70E740481C1C}">
                <a14:useLocalDpi xmlns:a14="http://schemas.microsoft.com/office/drawing/2010/main" val="0"/>
              </a:ext>
            </a:extLst>
          </a:blip>
          <a:srcRect l="7895" t="4019" r="7895" b="24797"/>
          <a:stretch/>
        </p:blipFill>
        <p:spPr>
          <a:xfrm>
            <a:off x="0" y="-1"/>
            <a:ext cx="12192000" cy="6858000"/>
          </a:xfrm>
          <a:prstGeom prst="rect">
            <a:avLst/>
          </a:prstGeom>
          <a:gradFill flip="none" rotWithShape="1">
            <a:gsLst>
              <a:gs pos="48000">
                <a:srgbClr val="0D0D0D"/>
              </a:gs>
              <a:gs pos="28000">
                <a:schemeClr val="tx1">
                  <a:lumMod val="95000"/>
                  <a:lumOff val="5000"/>
                  <a:alpha val="0"/>
                </a:schemeClr>
              </a:gs>
              <a:gs pos="71000">
                <a:schemeClr val="tx1">
                  <a:lumMod val="95000"/>
                  <a:lumOff val="5000"/>
                  <a:alpha val="76000"/>
                </a:schemeClr>
              </a:gs>
            </a:gsLst>
            <a:lin ang="2700000" scaled="1"/>
            <a:tileRect/>
          </a:gradFill>
          <a:effectLst>
            <a:outerShdw blurRad="50800" dist="50800" dir="5400000" algn="ctr" rotWithShape="0">
              <a:srgbClr val="000000"/>
            </a:outerShdw>
          </a:effectLst>
        </p:spPr>
      </p:pic>
      <p:sp>
        <p:nvSpPr>
          <p:cNvPr id="7" name="TextBox 6">
            <a:extLst>
              <a:ext uri="{FF2B5EF4-FFF2-40B4-BE49-F238E27FC236}">
                <a16:creationId xmlns:a16="http://schemas.microsoft.com/office/drawing/2014/main" id="{A19E44E9-AD9A-F25E-9D68-FEAE2C673EA6}"/>
              </a:ext>
            </a:extLst>
          </p:cNvPr>
          <p:cNvSpPr txBox="1"/>
          <p:nvPr/>
        </p:nvSpPr>
        <p:spPr bwMode="hidden">
          <a:xfrm>
            <a:off x="1074896" y="2791422"/>
            <a:ext cx="10133648" cy="1323439"/>
          </a:xfrm>
          <a:prstGeom prst="rect">
            <a:avLst/>
          </a:prstGeom>
          <a:noFill/>
        </p:spPr>
        <p:txBody>
          <a:bodyPr wrap="square">
            <a:spAutoFit/>
          </a:bodyPr>
          <a:lstStyle/>
          <a:p>
            <a:r>
              <a:rPr kumimoji="0" lang="en-US" sz="400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Montserrat Black" pitchFamily="2" charset="0"/>
                <a:ea typeface="Open sans" panose="020B0606030504020204" pitchFamily="2" charset="0"/>
                <a:cs typeface="Microsoft Uighur" panose="02000000000000000000" pitchFamily="2" charset="-78"/>
              </a:rPr>
              <a:t>Rule-Based Expert System for Post-War Building Assessment in Gaza</a:t>
            </a:r>
            <a:endParaRPr lang="en-US" sz="1200" dirty="0">
              <a:effectLst>
                <a:outerShdw blurRad="38100" dist="38100" dir="2700000" algn="tl">
                  <a:srgbClr val="000000">
                    <a:alpha val="43137"/>
                  </a:srgbClr>
                </a:outerShdw>
              </a:effectLst>
              <a:latin typeface="Montserrat Black" pitchFamily="2" charset="0"/>
              <a:ea typeface="Open sans" panose="020B0606030504020204" pitchFamily="2" charset="0"/>
              <a:cs typeface="Microsoft Uighur" panose="02000000000000000000" pitchFamily="2" charset="-78"/>
            </a:endParaRPr>
          </a:p>
        </p:txBody>
      </p:sp>
      <p:sp>
        <p:nvSpPr>
          <p:cNvPr id="3" name="TextBox 2">
            <a:extLst>
              <a:ext uri="{FF2B5EF4-FFF2-40B4-BE49-F238E27FC236}">
                <a16:creationId xmlns:a16="http://schemas.microsoft.com/office/drawing/2014/main" id="{BD163DF6-D12A-B5C4-4F40-4A90AAFAC2FD}"/>
              </a:ext>
            </a:extLst>
          </p:cNvPr>
          <p:cNvSpPr txBox="1"/>
          <p:nvPr/>
        </p:nvSpPr>
        <p:spPr>
          <a:xfrm>
            <a:off x="4240530" y="4775195"/>
            <a:ext cx="3802380" cy="461665"/>
          </a:xfrm>
          <a:prstGeom prst="rect">
            <a:avLst/>
          </a:prstGeom>
          <a:noFill/>
        </p:spPr>
        <p:txBody>
          <a:bodyPr wrap="square" rtlCol="0">
            <a:spAutoFit/>
          </a:bodyPr>
          <a:lstStyle/>
          <a:p>
            <a:r>
              <a:rPr lang="en-US" sz="2400" dirty="0">
                <a:solidFill>
                  <a:schemeClr val="bg1"/>
                </a:solidFill>
                <a:latin typeface="Montserrat Black" pitchFamily="2" charset="0"/>
                <a:ea typeface="Open Sans" pitchFamily="2" charset="0"/>
                <a:cs typeface="Open Sans" pitchFamily="2" charset="0"/>
              </a:rPr>
              <a:t>Walid K. W. </a:t>
            </a:r>
            <a:r>
              <a:rPr lang="en-US" sz="2400" dirty="0" err="1">
                <a:solidFill>
                  <a:schemeClr val="bg1"/>
                </a:solidFill>
                <a:latin typeface="Montserrat Black" pitchFamily="2" charset="0"/>
                <a:ea typeface="Open Sans" pitchFamily="2" charset="0"/>
                <a:cs typeface="Open Sans" pitchFamily="2" charset="0"/>
              </a:rPr>
              <a:t>Alsafadi</a:t>
            </a:r>
            <a:endParaRPr lang="en-US" sz="2400" dirty="0">
              <a:solidFill>
                <a:schemeClr val="bg1"/>
              </a:solidFill>
              <a:latin typeface="Montserrat Black" pitchFamily="2" charset="0"/>
              <a:ea typeface="Open Sans" pitchFamily="2" charset="0"/>
              <a:cs typeface="Open Sans" pitchFamily="2" charset="0"/>
            </a:endParaRPr>
          </a:p>
        </p:txBody>
      </p:sp>
      <p:cxnSp>
        <p:nvCxnSpPr>
          <p:cNvPr id="6" name="Straight Connector 5">
            <a:extLst>
              <a:ext uri="{FF2B5EF4-FFF2-40B4-BE49-F238E27FC236}">
                <a16:creationId xmlns:a16="http://schemas.microsoft.com/office/drawing/2014/main" id="{2E022C32-3873-630C-7344-249FEB6165CC}"/>
              </a:ext>
            </a:extLst>
          </p:cNvPr>
          <p:cNvCxnSpPr>
            <a:cxnSpLocks/>
          </p:cNvCxnSpPr>
          <p:nvPr/>
        </p:nvCxnSpPr>
        <p:spPr>
          <a:xfrm>
            <a:off x="3200400" y="4434840"/>
            <a:ext cx="588264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AF9F70BB-2823-62D4-9AB5-AF022F7BD1BD}"/>
              </a:ext>
            </a:extLst>
          </p:cNvPr>
          <p:cNvSpPr txBox="1"/>
          <p:nvPr/>
        </p:nvSpPr>
        <p:spPr>
          <a:xfrm>
            <a:off x="3611880" y="5340352"/>
            <a:ext cx="4968240" cy="40011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solidFill>
                  <a:schemeClr val="bg1"/>
                </a:solidFill>
                <a:effectLst/>
                <a:latin typeface="Montserrat Light" pitchFamily="2" charset="0"/>
              </a:rPr>
              <a:t>University College of Applied Sciences</a:t>
            </a:r>
          </a:p>
        </p:txBody>
      </p:sp>
      <p:pic>
        <p:nvPicPr>
          <p:cNvPr id="16" name="Picture 15" descr="A city destroyed by earthquake&#10;&#10;Description automatically generated with medium confidence">
            <a:extLst>
              <a:ext uri="{FF2B5EF4-FFF2-40B4-BE49-F238E27FC236}">
                <a16:creationId xmlns:a16="http://schemas.microsoft.com/office/drawing/2014/main" id="{2D8D0E44-7482-20C8-503E-282C219E459E}"/>
              </a:ext>
            </a:extLst>
          </p:cNvPr>
          <p:cNvPicPr>
            <a:picLocks noChangeAspect="1"/>
          </p:cNvPicPr>
          <p:nvPr/>
        </p:nvPicPr>
        <p:blipFill>
          <a:blip r:embed="rId7">
            <a:extLst>
              <a:ext uri="{BEBA8EAE-BF5A-486C-A8C5-ECC9F3942E4B}">
                <a14:imgProps xmlns:a14="http://schemas.microsoft.com/office/drawing/2010/main">
                  <a14:imgLayer r:embed="rId4">
                    <a14:imgEffect>
                      <a14:artisticBlur radius="74"/>
                    </a14:imgEffect>
                    <a14:imgEffect>
                      <a14:brightnessContrast bright="-40000"/>
                    </a14:imgEffect>
                  </a14:imgLayer>
                </a14:imgProps>
              </a:ext>
              <a:ext uri="{28A0092B-C50C-407E-A947-70E740481C1C}">
                <a14:useLocalDpi xmlns:a14="http://schemas.microsoft.com/office/drawing/2010/main" val="0"/>
              </a:ext>
            </a:extLst>
          </a:blip>
          <a:srcRect l="-2882" r="99999"/>
          <a:stretch/>
        </p:blipFill>
        <p:spPr>
          <a:xfrm>
            <a:off x="-472440" y="-725351"/>
            <a:ext cx="358140" cy="8308702"/>
          </a:xfrm>
          <a:prstGeom prst="rect">
            <a:avLst/>
          </a:prstGeom>
        </p:spPr>
      </p:pic>
      <p:sp>
        <p:nvSpPr>
          <p:cNvPr id="17" name="TextBox 16">
            <a:extLst>
              <a:ext uri="{FF2B5EF4-FFF2-40B4-BE49-F238E27FC236}">
                <a16:creationId xmlns:a16="http://schemas.microsoft.com/office/drawing/2014/main" id="{BC03B298-FDE2-B77C-55FB-E17955577981}"/>
              </a:ext>
            </a:extLst>
          </p:cNvPr>
          <p:cNvSpPr txBox="1"/>
          <p:nvPr/>
        </p:nvSpPr>
        <p:spPr>
          <a:xfrm>
            <a:off x="-5297805" y="1552574"/>
            <a:ext cx="4251960" cy="769441"/>
          </a:xfrm>
          <a:prstGeom prst="rect">
            <a:avLst/>
          </a:prstGeom>
          <a:noFill/>
        </p:spPr>
        <p:txBody>
          <a:bodyPr wrap="square" rtlCol="0">
            <a:spAutoFit/>
          </a:bodyPr>
          <a:lstStyle/>
          <a:p>
            <a:r>
              <a:rPr lang="en-US" sz="4400" dirty="0">
                <a:solidFill>
                  <a:schemeClr val="bg1"/>
                </a:solidFill>
                <a:latin typeface="Montserrat Black" pitchFamily="2" charset="0"/>
              </a:rPr>
              <a:t>Introduction</a:t>
            </a:r>
          </a:p>
        </p:txBody>
      </p:sp>
      <p:sp>
        <p:nvSpPr>
          <p:cNvPr id="18" name="TextBox 17">
            <a:extLst>
              <a:ext uri="{FF2B5EF4-FFF2-40B4-BE49-F238E27FC236}">
                <a16:creationId xmlns:a16="http://schemas.microsoft.com/office/drawing/2014/main" id="{CCF853EE-D124-922D-CCD2-E8F30E8CA4E3}"/>
              </a:ext>
            </a:extLst>
          </p:cNvPr>
          <p:cNvSpPr txBox="1"/>
          <p:nvPr/>
        </p:nvSpPr>
        <p:spPr>
          <a:xfrm>
            <a:off x="-5297805" y="2604760"/>
            <a:ext cx="5044440" cy="3139321"/>
          </a:xfrm>
          <a:prstGeom prst="rect">
            <a:avLst/>
          </a:prstGeom>
          <a:noFill/>
        </p:spPr>
        <p:txBody>
          <a:bodyPr wrap="square" rtlCol="0">
            <a:spAutoFit/>
          </a:bodyPr>
          <a:lstStyle/>
          <a:p>
            <a:r>
              <a:rPr lang="en-US" dirty="0">
                <a:solidFill>
                  <a:schemeClr val="bg1"/>
                </a:solidFill>
                <a:latin typeface="Montserrat Light" pitchFamily="2" charset="0"/>
              </a:rPr>
              <a:t>Conflicts cause severe damage to urban areas, making recovery difficult. In Gaza, a densely populated region home to over two million residents, prolonged conflict has devastated infrastructure. Social challenges, such as poverty, overcrowding, and displacement, highlight the urgent need for innovative tools to guide reconstruction. This project uses a rule-based expert system to assess building conditions and prioritize rebuilding efforts.</a:t>
            </a:r>
            <a:endParaRPr lang="en-US" dirty="0">
              <a:solidFill>
                <a:schemeClr val="bg1"/>
              </a:solidFill>
              <a:latin typeface="Montserrat Light" pitchFamily="2" charset="0"/>
              <a:ea typeface="Open Sans" pitchFamily="2" charset="0"/>
              <a:cs typeface="Open Sans" pitchFamily="2" charset="0"/>
            </a:endParaRPr>
          </a:p>
        </p:txBody>
      </p:sp>
      <p:pic>
        <p:nvPicPr>
          <p:cNvPr id="4" name="Picture 3" descr="A map of a large area&#10;&#10;Description automatically generated">
            <a:extLst>
              <a:ext uri="{FF2B5EF4-FFF2-40B4-BE49-F238E27FC236}">
                <a16:creationId xmlns:a16="http://schemas.microsoft.com/office/drawing/2014/main" id="{61E74983-69D6-3774-A1B3-548DFE0F863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6070" y="8057241"/>
            <a:ext cx="4231032" cy="5182509"/>
          </a:xfrm>
          <a:prstGeom prst="rect">
            <a:avLst/>
          </a:prstGeom>
        </p:spPr>
      </p:pic>
      <p:cxnSp>
        <p:nvCxnSpPr>
          <p:cNvPr id="5" name="Straight Connector 4">
            <a:extLst>
              <a:ext uri="{FF2B5EF4-FFF2-40B4-BE49-F238E27FC236}">
                <a16:creationId xmlns:a16="http://schemas.microsoft.com/office/drawing/2014/main" id="{DF3A2C0D-EE25-22E7-8EB3-870909F523A7}"/>
              </a:ext>
            </a:extLst>
          </p:cNvPr>
          <p:cNvCxnSpPr>
            <a:cxnSpLocks/>
          </p:cNvCxnSpPr>
          <p:nvPr/>
        </p:nvCxnSpPr>
        <p:spPr>
          <a:xfrm>
            <a:off x="10247286" y="-7677605"/>
            <a:ext cx="0" cy="6626839"/>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1509858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87B413-FCB4-52BC-5431-783BFB4507F0}"/>
            </a:ext>
          </a:extLst>
        </p:cNvPr>
        <p:cNvGrpSpPr/>
        <p:nvPr/>
      </p:nvGrpSpPr>
      <p:grpSpPr>
        <a:xfrm>
          <a:off x="0" y="0"/>
          <a:ext cx="0" cy="0"/>
          <a:chOff x="0" y="0"/>
          <a:chExt cx="0" cy="0"/>
        </a:xfrm>
      </p:grpSpPr>
      <p:pic>
        <p:nvPicPr>
          <p:cNvPr id="21" name="Picture 20" descr="A building with many icons&#10;&#10;Description automatically generated with medium confidence">
            <a:extLst>
              <a:ext uri="{FF2B5EF4-FFF2-40B4-BE49-F238E27FC236}">
                <a16:creationId xmlns:a16="http://schemas.microsoft.com/office/drawing/2014/main" id="{DD1F9649-FBC5-22D4-9E13-478C46B17253}"/>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65000"/>
                    </a14:imgEffect>
                  </a14:imgLayer>
                </a14:imgProps>
              </a:ext>
              <a:ext uri="{28A0092B-C50C-407E-A947-70E740481C1C}">
                <a14:useLocalDpi xmlns:a14="http://schemas.microsoft.com/office/drawing/2010/main" val="0"/>
              </a:ext>
            </a:extLst>
          </a:blip>
          <a:stretch>
            <a:fillRect/>
          </a:stretch>
        </p:blipFill>
        <p:spPr>
          <a:xfrm>
            <a:off x="-462231" y="-244634"/>
            <a:ext cx="13116462" cy="7347268"/>
          </a:xfrm>
          <a:prstGeom prst="rect">
            <a:avLst/>
          </a:prstGeom>
        </p:spPr>
      </p:pic>
      <p:pic>
        <p:nvPicPr>
          <p:cNvPr id="9" name="Picture 8" descr="A map of israel with a red strip&#10;&#10;Description automatically generated">
            <a:extLst>
              <a:ext uri="{FF2B5EF4-FFF2-40B4-BE49-F238E27FC236}">
                <a16:creationId xmlns:a16="http://schemas.microsoft.com/office/drawing/2014/main" id="{E5F43AFC-364E-D3B1-157B-650B67C56E2C}"/>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60000"/>
                    </a14:imgEffect>
                  </a14:imgLayer>
                </a14:imgProps>
              </a:ext>
              <a:ext uri="{28A0092B-C50C-407E-A947-70E740481C1C}">
                <a14:useLocalDpi xmlns:a14="http://schemas.microsoft.com/office/drawing/2010/main" val="0"/>
              </a:ext>
            </a:extLst>
          </a:blip>
          <a:srcRect r="6963"/>
          <a:stretch/>
        </p:blipFill>
        <p:spPr>
          <a:xfrm>
            <a:off x="1" y="0"/>
            <a:ext cx="12192000" cy="6858000"/>
          </a:xfrm>
          <a:prstGeom prst="rect">
            <a:avLst/>
          </a:prstGeom>
        </p:spPr>
      </p:pic>
      <p:pic>
        <p:nvPicPr>
          <p:cNvPr id="11" name="Picture 10" descr="A city destroyed by earthquake&#10;&#10;Description automatically generated with medium confidence">
            <a:extLst>
              <a:ext uri="{FF2B5EF4-FFF2-40B4-BE49-F238E27FC236}">
                <a16:creationId xmlns:a16="http://schemas.microsoft.com/office/drawing/2014/main" id="{5A529DB0-E6AA-58F0-446F-BB984ABB8051}"/>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60000"/>
                    </a14:imgEffect>
                  </a14:imgLayer>
                </a14:imgProps>
              </a:ext>
              <a:ext uri="{28A0092B-C50C-407E-A947-70E740481C1C}">
                <a14:useLocalDpi xmlns:a14="http://schemas.microsoft.com/office/drawing/2010/main" val="0"/>
              </a:ext>
            </a:extLst>
          </a:blip>
          <a:stretch>
            <a:fillRect/>
          </a:stretch>
        </p:blipFill>
        <p:spPr>
          <a:xfrm>
            <a:off x="-114300" y="-725351"/>
            <a:ext cx="12420600" cy="8308702"/>
          </a:xfrm>
          <a:prstGeom prst="rect">
            <a:avLst/>
          </a:prstGeom>
        </p:spPr>
      </p:pic>
      <p:pic>
        <p:nvPicPr>
          <p:cNvPr id="2" name="Picture 1" descr="A city destroyed by earthquake&#10;&#10;Description automatically generated with medium confidence">
            <a:extLst>
              <a:ext uri="{FF2B5EF4-FFF2-40B4-BE49-F238E27FC236}">
                <a16:creationId xmlns:a16="http://schemas.microsoft.com/office/drawing/2014/main" id="{A7392ABA-EFBA-90BD-AE1E-E1C11FA6FCBA}"/>
              </a:ext>
            </a:extLst>
          </p:cNvPr>
          <p:cNvPicPr>
            <a:picLocks noChangeAspect="1"/>
          </p:cNvPicPr>
          <p:nvPr/>
        </p:nvPicPr>
        <p:blipFill>
          <a:blip r:embed="rId9">
            <a:extLst>
              <a:ext uri="{BEBA8EAE-BF5A-486C-A8C5-ECC9F3942E4B}">
                <a14:imgProps xmlns:a14="http://schemas.microsoft.com/office/drawing/2010/main">
                  <a14:imgLayer r:embed="rId8">
                    <a14:imgEffect>
                      <a14:artisticBlur radius="74"/>
                    </a14:imgEffect>
                    <a14:imgEffect>
                      <a14:brightnessContrast bright="-40000"/>
                    </a14:imgEffect>
                  </a14:imgLayer>
                </a14:imgProps>
              </a:ext>
              <a:ext uri="{28A0092B-C50C-407E-A947-70E740481C1C}">
                <a14:useLocalDpi xmlns:a14="http://schemas.microsoft.com/office/drawing/2010/main" val="0"/>
              </a:ext>
            </a:extLst>
          </a:blip>
          <a:srcRect r="51472"/>
          <a:stretch/>
        </p:blipFill>
        <p:spPr>
          <a:xfrm>
            <a:off x="-114300" y="-725351"/>
            <a:ext cx="6210300" cy="8308702"/>
          </a:xfrm>
          <a:prstGeom prst="rect">
            <a:avLst/>
          </a:prstGeom>
        </p:spPr>
      </p:pic>
      <p:sp>
        <p:nvSpPr>
          <p:cNvPr id="14" name="TextBox 13">
            <a:extLst>
              <a:ext uri="{FF2B5EF4-FFF2-40B4-BE49-F238E27FC236}">
                <a16:creationId xmlns:a16="http://schemas.microsoft.com/office/drawing/2014/main" id="{8EF01EF6-744E-7E85-18BD-16A532D8D3A3}"/>
              </a:ext>
            </a:extLst>
          </p:cNvPr>
          <p:cNvSpPr txBox="1"/>
          <p:nvPr/>
        </p:nvSpPr>
        <p:spPr>
          <a:xfrm>
            <a:off x="678179" y="1687919"/>
            <a:ext cx="4251960" cy="769441"/>
          </a:xfrm>
          <a:prstGeom prst="rect">
            <a:avLst/>
          </a:prstGeom>
          <a:noFill/>
        </p:spPr>
        <p:txBody>
          <a:bodyPr wrap="square" rtlCol="0">
            <a:spAutoFit/>
          </a:bodyPr>
          <a:lstStyle/>
          <a:p>
            <a:r>
              <a:rPr lang="en-US" sz="4400" dirty="0">
                <a:solidFill>
                  <a:schemeClr val="bg1"/>
                </a:solidFill>
                <a:latin typeface="Montserrat Black" pitchFamily="2" charset="0"/>
              </a:rPr>
              <a:t>Introduction</a:t>
            </a:r>
          </a:p>
        </p:txBody>
      </p:sp>
      <p:sp>
        <p:nvSpPr>
          <p:cNvPr id="15" name="TextBox 14">
            <a:extLst>
              <a:ext uri="{FF2B5EF4-FFF2-40B4-BE49-F238E27FC236}">
                <a16:creationId xmlns:a16="http://schemas.microsoft.com/office/drawing/2014/main" id="{096E6324-7530-5599-6807-F3ED736562F9}"/>
              </a:ext>
            </a:extLst>
          </p:cNvPr>
          <p:cNvSpPr txBox="1"/>
          <p:nvPr/>
        </p:nvSpPr>
        <p:spPr>
          <a:xfrm>
            <a:off x="525780" y="2757160"/>
            <a:ext cx="5044440" cy="3139321"/>
          </a:xfrm>
          <a:prstGeom prst="rect">
            <a:avLst/>
          </a:prstGeom>
          <a:noFill/>
        </p:spPr>
        <p:txBody>
          <a:bodyPr wrap="square" rtlCol="0">
            <a:spAutoFit/>
          </a:bodyPr>
          <a:lstStyle/>
          <a:p>
            <a:r>
              <a:rPr lang="en-US" dirty="0">
                <a:solidFill>
                  <a:schemeClr val="bg1"/>
                </a:solidFill>
                <a:latin typeface="Montserrat Light" pitchFamily="2" charset="0"/>
              </a:rPr>
              <a:t>Conflicts cause severe damage to urban areas, making recovery difficult. In Gaza, a densely populated region home to over two million residents, prolonged conflict has devastated infrastructure. Social challenges, such as poverty, overcrowding, and displacement, highlight the urgent need for innovative tools to guide reconstruction. This project uses a rule-based expert system to assess building conditions and prioritize rebuilding efforts.</a:t>
            </a:r>
            <a:endParaRPr lang="en-US" dirty="0">
              <a:solidFill>
                <a:schemeClr val="bg1"/>
              </a:solidFill>
              <a:latin typeface="Montserrat Light" pitchFamily="2" charset="0"/>
              <a:ea typeface="Open Sans" pitchFamily="2" charset="0"/>
              <a:cs typeface="Open Sans" pitchFamily="2" charset="0"/>
            </a:endParaRPr>
          </a:p>
        </p:txBody>
      </p:sp>
      <p:cxnSp>
        <p:nvCxnSpPr>
          <p:cNvPr id="3" name="Straight Connector 2">
            <a:extLst>
              <a:ext uri="{FF2B5EF4-FFF2-40B4-BE49-F238E27FC236}">
                <a16:creationId xmlns:a16="http://schemas.microsoft.com/office/drawing/2014/main" id="{03DCAD38-3ABD-5335-81C4-133209F6692B}"/>
              </a:ext>
            </a:extLst>
          </p:cNvPr>
          <p:cNvCxnSpPr>
            <a:cxnSpLocks/>
          </p:cNvCxnSpPr>
          <p:nvPr/>
        </p:nvCxnSpPr>
        <p:spPr>
          <a:xfrm>
            <a:off x="12588240" y="4465320"/>
            <a:ext cx="588264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34B97EA4-69D0-6581-C019-0A8A5C187DC3}"/>
              </a:ext>
            </a:extLst>
          </p:cNvPr>
          <p:cNvCxnSpPr>
            <a:cxnSpLocks/>
          </p:cNvCxnSpPr>
          <p:nvPr/>
        </p:nvCxnSpPr>
        <p:spPr>
          <a:xfrm>
            <a:off x="9237636" y="475795"/>
            <a:ext cx="0" cy="6626839"/>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pic>
        <p:nvPicPr>
          <p:cNvPr id="13" name="Picture 12" descr="A map of a large area&#10;&#10;Description automatically generated">
            <a:extLst>
              <a:ext uri="{FF2B5EF4-FFF2-40B4-BE49-F238E27FC236}">
                <a16:creationId xmlns:a16="http://schemas.microsoft.com/office/drawing/2014/main" id="{ED54362B-B25B-F416-B751-E6EE916A959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141170" y="1180191"/>
            <a:ext cx="4231032" cy="5182509"/>
          </a:xfrm>
          <a:prstGeom prst="rect">
            <a:avLst/>
          </a:prstGeom>
        </p:spPr>
      </p:pic>
      <p:sp>
        <p:nvSpPr>
          <p:cNvPr id="16" name="TextBox 15">
            <a:extLst>
              <a:ext uri="{FF2B5EF4-FFF2-40B4-BE49-F238E27FC236}">
                <a16:creationId xmlns:a16="http://schemas.microsoft.com/office/drawing/2014/main" id="{27DAC024-0EF7-295E-F486-7660226BA987}"/>
              </a:ext>
            </a:extLst>
          </p:cNvPr>
          <p:cNvSpPr txBox="1"/>
          <p:nvPr/>
        </p:nvSpPr>
        <p:spPr>
          <a:xfrm>
            <a:off x="-11419134" y="2779978"/>
            <a:ext cx="11450580"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latin typeface="Montserrat Light" pitchFamily="2" charset="0"/>
              </a:rPr>
              <a:t>The expert system helps prioritize reconstruction efforts in Gaza.</a:t>
            </a:r>
          </a:p>
          <a:p>
            <a:pPr marL="285750" indent="-285750">
              <a:buFont typeface="Arial" panose="020B0604020202020204" pitchFamily="34" charset="0"/>
              <a:buChar char="•"/>
            </a:pPr>
            <a:r>
              <a:rPr lang="en-US" dirty="0">
                <a:solidFill>
                  <a:schemeClr val="bg1"/>
                </a:solidFill>
                <a:latin typeface="Montserrat Light" pitchFamily="2" charset="0"/>
              </a:rPr>
              <a:t>It applies 43 rules across six categories:</a:t>
            </a:r>
          </a:p>
          <a:p>
            <a:pPr marL="742950" lvl="1" indent="-285750">
              <a:buFont typeface="Courier New" panose="02070309020205020404" pitchFamily="49" charset="0"/>
              <a:buChar char="o"/>
            </a:pPr>
            <a:r>
              <a:rPr lang="en-US" dirty="0">
                <a:solidFill>
                  <a:schemeClr val="bg1"/>
                </a:solidFill>
                <a:latin typeface="Montserrat Light" pitchFamily="2" charset="0"/>
              </a:rPr>
              <a:t>Structural, Environmental, Social, Utility &amp; Infrastructure, Data &amp; Assessment, and Design &amp; Sustainability.</a:t>
            </a:r>
          </a:p>
          <a:p>
            <a:pPr marL="285750" indent="-285750">
              <a:buFont typeface="Arial" panose="020B0604020202020204" pitchFamily="34" charset="0"/>
              <a:buChar char="•"/>
            </a:pPr>
            <a:r>
              <a:rPr lang="en-US" dirty="0">
                <a:solidFill>
                  <a:schemeClr val="bg1"/>
                </a:solidFill>
                <a:latin typeface="Montserrat Light" pitchFamily="2" charset="0"/>
              </a:rPr>
              <a:t>Rules are based on global standards like FEMA and USGS, ensuring reliability.</a:t>
            </a:r>
          </a:p>
          <a:p>
            <a:pPr marL="285750" indent="-285750">
              <a:buFont typeface="Arial" panose="020B0604020202020204" pitchFamily="34" charset="0"/>
              <a:buChar char="•"/>
            </a:pPr>
            <a:r>
              <a:rPr lang="en-US" dirty="0">
                <a:solidFill>
                  <a:schemeClr val="bg1"/>
                </a:solidFill>
                <a:latin typeface="Montserrat Light" pitchFamily="2" charset="0"/>
              </a:rPr>
              <a:t>Designed to address challenges such as structural damage and social vulnerabilities.</a:t>
            </a:r>
            <a:endParaRPr lang="en-US" dirty="0">
              <a:solidFill>
                <a:schemeClr val="bg1"/>
              </a:solidFill>
              <a:latin typeface="Montserrat Light" pitchFamily="2" charset="0"/>
              <a:ea typeface="Open Sans" pitchFamily="2" charset="0"/>
              <a:cs typeface="Open Sans" pitchFamily="2" charset="0"/>
            </a:endParaRPr>
          </a:p>
        </p:txBody>
      </p:sp>
      <p:cxnSp>
        <p:nvCxnSpPr>
          <p:cNvPr id="17" name="Straight Connector 16">
            <a:extLst>
              <a:ext uri="{FF2B5EF4-FFF2-40B4-BE49-F238E27FC236}">
                <a16:creationId xmlns:a16="http://schemas.microsoft.com/office/drawing/2014/main" id="{22DF5C9B-B272-EDEF-CC7D-B7A1AF0CB8E0}"/>
              </a:ext>
            </a:extLst>
          </p:cNvPr>
          <p:cNvCxnSpPr/>
          <p:nvPr/>
        </p:nvCxnSpPr>
        <p:spPr>
          <a:xfrm>
            <a:off x="12795885" y="2457360"/>
            <a:ext cx="5467350"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88F1E20F-315B-EAE3-BC04-434BBDEB3E5F}"/>
              </a:ext>
            </a:extLst>
          </p:cNvPr>
          <p:cNvSpPr txBox="1"/>
          <p:nvPr/>
        </p:nvSpPr>
        <p:spPr>
          <a:xfrm>
            <a:off x="-8221816" y="1303198"/>
            <a:ext cx="7825575" cy="769441"/>
          </a:xfrm>
          <a:prstGeom prst="rect">
            <a:avLst/>
          </a:prstGeom>
          <a:noFill/>
        </p:spPr>
        <p:txBody>
          <a:bodyPr wrap="square" rtlCol="0">
            <a:spAutoFit/>
          </a:bodyPr>
          <a:lstStyle/>
          <a:p>
            <a:r>
              <a:rPr lang="en-AE" sz="4400" dirty="0">
                <a:solidFill>
                  <a:schemeClr val="bg1"/>
                </a:solidFill>
                <a:latin typeface="Montserrat Black" pitchFamily="2" charset="0"/>
              </a:rPr>
              <a:t>E</a:t>
            </a:r>
            <a:r>
              <a:rPr lang="en-US" sz="4400" dirty="0" err="1">
                <a:solidFill>
                  <a:schemeClr val="bg1"/>
                </a:solidFill>
                <a:latin typeface="Montserrat Black" pitchFamily="2" charset="0"/>
              </a:rPr>
              <a:t>xpert</a:t>
            </a:r>
            <a:r>
              <a:rPr lang="en-US" sz="4400" dirty="0">
                <a:solidFill>
                  <a:schemeClr val="bg1"/>
                </a:solidFill>
                <a:latin typeface="Montserrat Black" pitchFamily="2" charset="0"/>
              </a:rPr>
              <a:t> System Overview</a:t>
            </a:r>
          </a:p>
        </p:txBody>
      </p:sp>
      <p:pic>
        <p:nvPicPr>
          <p:cNvPr id="23" name="Picture 22" descr="A building with many icons&#10;&#10;Description automatically generated with medium confidence">
            <a:extLst>
              <a:ext uri="{FF2B5EF4-FFF2-40B4-BE49-F238E27FC236}">
                <a16:creationId xmlns:a16="http://schemas.microsoft.com/office/drawing/2014/main" id="{9FB3261D-4CAB-169B-7FCA-AD9E7118C66B}"/>
              </a:ext>
            </a:extLst>
          </p:cNvPr>
          <p:cNvPicPr>
            <a:picLocks noChangeAspect="1"/>
          </p:cNvPicPr>
          <p:nvPr/>
        </p:nvPicPr>
        <p:blipFill>
          <a:blip r:embed="rId11">
            <a:extLst>
              <a:ext uri="{BEBA8EAE-BF5A-486C-A8C5-ECC9F3942E4B}">
                <a14:imgProps xmlns:a14="http://schemas.microsoft.com/office/drawing/2010/main">
                  <a14:imgLayer r:embed="rId4">
                    <a14:imgEffect>
                      <a14:artisticBlur radius="69"/>
                    </a14:imgEffect>
                    <a14:imgEffect>
                      <a14:brightnessContrast bright="-66000"/>
                    </a14:imgEffect>
                  </a14:imgLayer>
                </a14:imgProps>
              </a:ext>
              <a:ext uri="{28A0092B-C50C-407E-A947-70E740481C1C}">
                <a14:useLocalDpi xmlns:a14="http://schemas.microsoft.com/office/drawing/2010/main" val="0"/>
              </a:ext>
            </a:extLst>
          </a:blip>
          <a:srcRect l="-1163" t="2625" b="83447"/>
          <a:stretch/>
        </p:blipFill>
        <p:spPr>
          <a:xfrm>
            <a:off x="-614631" y="-1721414"/>
            <a:ext cx="13268862" cy="769441"/>
          </a:xfrm>
          <a:prstGeom prst="rect">
            <a:avLst/>
          </a:prstGeom>
        </p:spPr>
      </p:pic>
    </p:spTree>
    <p:extLst>
      <p:ext uri="{BB962C8B-B14F-4D97-AF65-F5344CB8AC3E}">
        <p14:creationId xmlns:p14="http://schemas.microsoft.com/office/powerpoint/2010/main" val="1431859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B33BD5-A6F2-9507-FFB6-604FBCD40B9F}"/>
            </a:ext>
          </a:extLst>
        </p:cNvPr>
        <p:cNvGrpSpPr/>
        <p:nvPr/>
      </p:nvGrpSpPr>
      <p:grpSpPr>
        <a:xfrm>
          <a:off x="0" y="0"/>
          <a:ext cx="0" cy="0"/>
          <a:chOff x="0" y="0"/>
          <a:chExt cx="0" cy="0"/>
        </a:xfrm>
      </p:grpSpPr>
      <p:pic>
        <p:nvPicPr>
          <p:cNvPr id="27" name="Picture 26" descr="A person holding a phone with graphs and charts&#10;&#10;Description automatically generated">
            <a:extLst>
              <a:ext uri="{FF2B5EF4-FFF2-40B4-BE49-F238E27FC236}">
                <a16:creationId xmlns:a16="http://schemas.microsoft.com/office/drawing/2014/main" id="{3E1F279B-66ED-DD18-9F3B-6148A63242FC}"/>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2000"/>
                    </a14:imgEffect>
                  </a14:imgLayer>
                </a14:imgProps>
              </a:ext>
              <a:ext uri="{28A0092B-C50C-407E-A947-70E740481C1C}">
                <a14:useLocalDpi xmlns:a14="http://schemas.microsoft.com/office/drawing/2010/main" val="0"/>
              </a:ext>
            </a:extLst>
          </a:blip>
          <a:stretch>
            <a:fillRect/>
          </a:stretch>
        </p:blipFill>
        <p:spPr>
          <a:xfrm>
            <a:off x="-123825" y="-717550"/>
            <a:ext cx="12439650" cy="8293100"/>
          </a:xfrm>
          <a:prstGeom prst="rect">
            <a:avLst/>
          </a:prstGeom>
        </p:spPr>
      </p:pic>
      <p:pic>
        <p:nvPicPr>
          <p:cNvPr id="19" name="Picture 18" descr="A building with many icons&#10;&#10;Description automatically generated with medium confidence">
            <a:extLst>
              <a:ext uri="{FF2B5EF4-FFF2-40B4-BE49-F238E27FC236}">
                <a16:creationId xmlns:a16="http://schemas.microsoft.com/office/drawing/2014/main" id="{00A3D79F-DE98-B83C-A1D7-024685F5B26C}"/>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65000"/>
                    </a14:imgEffect>
                  </a14:imgLayer>
                </a14:imgProps>
              </a:ext>
              <a:ext uri="{28A0092B-C50C-407E-A947-70E740481C1C}">
                <a14:useLocalDpi xmlns:a14="http://schemas.microsoft.com/office/drawing/2010/main" val="0"/>
              </a:ext>
            </a:extLst>
          </a:blip>
          <a:stretch>
            <a:fillRect/>
          </a:stretch>
        </p:blipFill>
        <p:spPr>
          <a:xfrm>
            <a:off x="-462231" y="-244634"/>
            <a:ext cx="13116462" cy="7347268"/>
          </a:xfrm>
          <a:prstGeom prst="rect">
            <a:avLst/>
          </a:prstGeom>
        </p:spPr>
      </p:pic>
      <p:pic>
        <p:nvPicPr>
          <p:cNvPr id="20" name="Picture 19" descr="A building with many icons&#10;&#10;Description automatically generated with medium confidence">
            <a:extLst>
              <a:ext uri="{FF2B5EF4-FFF2-40B4-BE49-F238E27FC236}">
                <a16:creationId xmlns:a16="http://schemas.microsoft.com/office/drawing/2014/main" id="{55F5B5A4-4508-6372-A447-FD51011540F7}"/>
              </a:ext>
            </a:extLst>
          </p:cNvPr>
          <p:cNvPicPr>
            <a:picLocks noChangeAspect="1"/>
          </p:cNvPicPr>
          <p:nvPr/>
        </p:nvPicPr>
        <p:blipFill>
          <a:blip r:embed="rId7">
            <a:extLst>
              <a:ext uri="{BEBA8EAE-BF5A-486C-A8C5-ECC9F3942E4B}">
                <a14:imgProps xmlns:a14="http://schemas.microsoft.com/office/drawing/2010/main">
                  <a14:imgLayer r:embed="rId6">
                    <a14:imgEffect>
                      <a14:artisticBlur radius="69"/>
                    </a14:imgEffect>
                    <a14:imgEffect>
                      <a14:brightnessContrast bright="-66000"/>
                    </a14:imgEffect>
                  </a14:imgLayer>
                </a14:imgProps>
              </a:ext>
              <a:ext uri="{28A0092B-C50C-407E-A947-70E740481C1C}">
                <a14:useLocalDpi xmlns:a14="http://schemas.microsoft.com/office/drawing/2010/main" val="0"/>
              </a:ext>
            </a:extLst>
          </a:blip>
          <a:srcRect l="-1163" t="16553" b="14478"/>
          <a:stretch/>
        </p:blipFill>
        <p:spPr>
          <a:xfrm>
            <a:off x="-614631" y="1524000"/>
            <a:ext cx="13268862" cy="3810000"/>
          </a:xfrm>
          <a:prstGeom prst="rect">
            <a:avLst/>
          </a:prstGeom>
        </p:spPr>
      </p:pic>
      <p:sp>
        <p:nvSpPr>
          <p:cNvPr id="7" name="TextBox 6">
            <a:extLst>
              <a:ext uri="{FF2B5EF4-FFF2-40B4-BE49-F238E27FC236}">
                <a16:creationId xmlns:a16="http://schemas.microsoft.com/office/drawing/2014/main" id="{FD0DD9F9-A9C7-D44C-8CDC-1174C5126D91}"/>
              </a:ext>
            </a:extLst>
          </p:cNvPr>
          <p:cNvSpPr txBox="1"/>
          <p:nvPr/>
        </p:nvSpPr>
        <p:spPr>
          <a:xfrm>
            <a:off x="370710" y="2919041"/>
            <a:ext cx="11450580"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latin typeface="Montserrat Light" pitchFamily="2" charset="0"/>
              </a:rPr>
              <a:t>The expert system helps prioritize reconstruction efforts in Gaza.</a:t>
            </a:r>
          </a:p>
          <a:p>
            <a:pPr marL="285750" indent="-285750">
              <a:buFont typeface="Arial" panose="020B0604020202020204" pitchFamily="34" charset="0"/>
              <a:buChar char="•"/>
            </a:pPr>
            <a:r>
              <a:rPr lang="en-US" dirty="0">
                <a:solidFill>
                  <a:schemeClr val="bg1"/>
                </a:solidFill>
                <a:latin typeface="Montserrat Light" pitchFamily="2" charset="0"/>
              </a:rPr>
              <a:t>It applies 43 rules across six categories:</a:t>
            </a:r>
          </a:p>
          <a:p>
            <a:pPr marL="742950" lvl="1" indent="-285750">
              <a:buFont typeface="Courier New" panose="02070309020205020404" pitchFamily="49" charset="0"/>
              <a:buChar char="o"/>
            </a:pPr>
            <a:r>
              <a:rPr lang="en-US" dirty="0">
                <a:solidFill>
                  <a:schemeClr val="bg1"/>
                </a:solidFill>
                <a:latin typeface="Montserrat Light" pitchFamily="2" charset="0"/>
              </a:rPr>
              <a:t>Structural, Environmental, Social, Utility &amp; Infrastructure, Data &amp; Assessment, and Design &amp; Sustainability.</a:t>
            </a:r>
          </a:p>
          <a:p>
            <a:pPr marL="285750" indent="-285750">
              <a:buFont typeface="Arial" panose="020B0604020202020204" pitchFamily="34" charset="0"/>
              <a:buChar char="•"/>
            </a:pPr>
            <a:r>
              <a:rPr lang="en-US" dirty="0">
                <a:solidFill>
                  <a:schemeClr val="bg1"/>
                </a:solidFill>
                <a:latin typeface="Montserrat Light" pitchFamily="2" charset="0"/>
              </a:rPr>
              <a:t>Rules are based on global standards like FEMA and USGS, ensuring reliability.</a:t>
            </a:r>
          </a:p>
          <a:p>
            <a:pPr marL="285750" indent="-285750">
              <a:buFont typeface="Arial" panose="020B0604020202020204" pitchFamily="34" charset="0"/>
              <a:buChar char="•"/>
            </a:pPr>
            <a:r>
              <a:rPr lang="en-US" dirty="0">
                <a:solidFill>
                  <a:schemeClr val="bg1"/>
                </a:solidFill>
                <a:latin typeface="Montserrat Light" pitchFamily="2" charset="0"/>
              </a:rPr>
              <a:t>Designed to address challenges such as structural damage and social vulnerabilities.</a:t>
            </a:r>
            <a:endParaRPr lang="en-US" dirty="0">
              <a:solidFill>
                <a:schemeClr val="bg1"/>
              </a:solidFill>
              <a:latin typeface="Montserrat Light" pitchFamily="2" charset="0"/>
              <a:ea typeface="Open Sans" pitchFamily="2" charset="0"/>
              <a:cs typeface="Open Sans" pitchFamily="2" charset="0"/>
            </a:endParaRPr>
          </a:p>
        </p:txBody>
      </p:sp>
      <p:cxnSp>
        <p:nvCxnSpPr>
          <p:cNvPr id="22" name="Straight Connector 21">
            <a:extLst>
              <a:ext uri="{FF2B5EF4-FFF2-40B4-BE49-F238E27FC236}">
                <a16:creationId xmlns:a16="http://schemas.microsoft.com/office/drawing/2014/main" id="{A8C02F54-5E19-0065-BE05-0151E1F957EA}"/>
              </a:ext>
            </a:extLst>
          </p:cNvPr>
          <p:cNvCxnSpPr>
            <a:cxnSpLocks/>
          </p:cNvCxnSpPr>
          <p:nvPr/>
        </p:nvCxnSpPr>
        <p:spPr>
          <a:xfrm>
            <a:off x="2047874" y="2621096"/>
            <a:ext cx="7812424"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cxnSp>
        <p:nvCxnSpPr>
          <p:cNvPr id="23" name="Straight Connector 22">
            <a:extLst>
              <a:ext uri="{FF2B5EF4-FFF2-40B4-BE49-F238E27FC236}">
                <a16:creationId xmlns:a16="http://schemas.microsoft.com/office/drawing/2014/main" id="{181B6C68-FEA9-E3ED-9252-8A1AEEE68736}"/>
              </a:ext>
            </a:extLst>
          </p:cNvPr>
          <p:cNvCxnSpPr/>
          <p:nvPr/>
        </p:nvCxnSpPr>
        <p:spPr>
          <a:xfrm>
            <a:off x="13395960" y="2899405"/>
            <a:ext cx="5135880"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pic>
        <p:nvPicPr>
          <p:cNvPr id="24" name="Picture 23" descr="A person holding a phone with graphs and charts&#10;&#10;Description automatically generated">
            <a:extLst>
              <a:ext uri="{FF2B5EF4-FFF2-40B4-BE49-F238E27FC236}">
                <a16:creationId xmlns:a16="http://schemas.microsoft.com/office/drawing/2014/main" id="{6C5C306F-1B34-6C2A-2F89-41DA2539DE1A}"/>
              </a:ext>
            </a:extLst>
          </p:cNvPr>
          <p:cNvPicPr>
            <a:picLocks noChangeAspect="1"/>
          </p:cNvPicPr>
          <p:nvPr/>
        </p:nvPicPr>
        <p:blipFill>
          <a:blip r:embed="rId8">
            <a:extLst>
              <a:ext uri="{BEBA8EAE-BF5A-486C-A8C5-ECC9F3942E4B}">
                <a14:imgProps xmlns:a14="http://schemas.microsoft.com/office/drawing/2010/main">
                  <a14:imgLayer r:embed="rId4">
                    <a14:imgEffect>
                      <a14:artisticBlur radius="63"/>
                    </a14:imgEffect>
                    <a14:imgEffect>
                      <a14:brightnessContrast bright="-76000"/>
                    </a14:imgEffect>
                  </a14:imgLayer>
                </a14:imgProps>
              </a:ext>
              <a:ext uri="{28A0092B-C50C-407E-A947-70E740481C1C}">
                <a14:useLocalDpi xmlns:a14="http://schemas.microsoft.com/office/drawing/2010/main" val="0"/>
              </a:ext>
            </a:extLst>
          </a:blip>
          <a:srcRect l="100000" r="-8806"/>
          <a:stretch/>
        </p:blipFill>
        <p:spPr>
          <a:xfrm>
            <a:off x="12315824" y="-717550"/>
            <a:ext cx="1095376" cy="8293100"/>
          </a:xfrm>
          <a:prstGeom prst="rect">
            <a:avLst/>
          </a:prstGeom>
        </p:spPr>
      </p:pic>
      <p:sp>
        <p:nvSpPr>
          <p:cNvPr id="6" name="TextBox 5">
            <a:extLst>
              <a:ext uri="{FF2B5EF4-FFF2-40B4-BE49-F238E27FC236}">
                <a16:creationId xmlns:a16="http://schemas.microsoft.com/office/drawing/2014/main" id="{3120D09A-CFFA-083F-AD0E-52256F8D4DB2}"/>
              </a:ext>
            </a:extLst>
          </p:cNvPr>
          <p:cNvSpPr txBox="1"/>
          <p:nvPr/>
        </p:nvSpPr>
        <p:spPr>
          <a:xfrm>
            <a:off x="2179302" y="1825750"/>
            <a:ext cx="7680996" cy="769441"/>
          </a:xfrm>
          <a:prstGeom prst="rect">
            <a:avLst/>
          </a:prstGeom>
          <a:noFill/>
        </p:spPr>
        <p:txBody>
          <a:bodyPr wrap="square" rtlCol="0">
            <a:spAutoFit/>
          </a:bodyPr>
          <a:lstStyle/>
          <a:p>
            <a:r>
              <a:rPr lang="en-AE" sz="4400" dirty="0">
                <a:solidFill>
                  <a:schemeClr val="bg1"/>
                </a:solidFill>
                <a:latin typeface="Montserrat Black" pitchFamily="2" charset="0"/>
              </a:rPr>
              <a:t>E</a:t>
            </a:r>
            <a:r>
              <a:rPr lang="en-US" sz="4400" dirty="0" err="1">
                <a:solidFill>
                  <a:schemeClr val="bg1"/>
                </a:solidFill>
                <a:latin typeface="Montserrat Black" pitchFamily="2" charset="0"/>
              </a:rPr>
              <a:t>xpert</a:t>
            </a:r>
            <a:r>
              <a:rPr lang="en-US" sz="4400" dirty="0">
                <a:solidFill>
                  <a:schemeClr val="bg1"/>
                </a:solidFill>
                <a:latin typeface="Montserrat Black" pitchFamily="2" charset="0"/>
              </a:rPr>
              <a:t> System Overview</a:t>
            </a:r>
          </a:p>
        </p:txBody>
      </p:sp>
      <p:pic>
        <p:nvPicPr>
          <p:cNvPr id="28" name="Picture 27" descr="A diagram of a diagram of a user&#10;&#10;Description automatically generated">
            <a:extLst>
              <a:ext uri="{FF2B5EF4-FFF2-40B4-BE49-F238E27FC236}">
                <a16:creationId xmlns:a16="http://schemas.microsoft.com/office/drawing/2014/main" id="{99B6545D-94FC-D486-F361-8BE50D63DBC6}"/>
              </a:ext>
            </a:extLst>
          </p:cNvPr>
          <p:cNvPicPr>
            <a:picLocks noChangeAspect="1"/>
          </p:cNvPicPr>
          <p:nvPr/>
        </p:nvPicPr>
        <p:blipFill>
          <a:blip r:embed="rId9">
            <a:extLst>
              <a:ext uri="{28A0092B-C50C-407E-A947-70E740481C1C}">
                <a14:useLocalDpi xmlns:a14="http://schemas.microsoft.com/office/drawing/2010/main" val="0"/>
              </a:ext>
            </a:extLst>
          </a:blip>
          <a:srcRect l="10157" r="15508"/>
          <a:stretch/>
        </p:blipFill>
        <p:spPr>
          <a:xfrm>
            <a:off x="-6227035" y="1053372"/>
            <a:ext cx="5227558" cy="4751255"/>
          </a:xfrm>
          <a:prstGeom prst="rect">
            <a:avLst/>
          </a:prstGeom>
        </p:spPr>
      </p:pic>
      <p:cxnSp>
        <p:nvCxnSpPr>
          <p:cNvPr id="29" name="Straight Connector 28">
            <a:extLst>
              <a:ext uri="{FF2B5EF4-FFF2-40B4-BE49-F238E27FC236}">
                <a16:creationId xmlns:a16="http://schemas.microsoft.com/office/drawing/2014/main" id="{3A1C7D76-C307-D11F-D809-2C2D1CBCB995}"/>
              </a:ext>
            </a:extLst>
          </p:cNvPr>
          <p:cNvCxnSpPr/>
          <p:nvPr/>
        </p:nvCxnSpPr>
        <p:spPr>
          <a:xfrm>
            <a:off x="2047874" y="8077199"/>
            <a:ext cx="0" cy="685800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sp>
        <p:nvSpPr>
          <p:cNvPr id="4" name="TextBox 3">
            <a:extLst>
              <a:ext uri="{FF2B5EF4-FFF2-40B4-BE49-F238E27FC236}">
                <a16:creationId xmlns:a16="http://schemas.microsoft.com/office/drawing/2014/main" id="{413DD3F4-EA8F-7246-7CEE-468C26A4BCF8}"/>
              </a:ext>
            </a:extLst>
          </p:cNvPr>
          <p:cNvSpPr txBox="1"/>
          <p:nvPr/>
        </p:nvSpPr>
        <p:spPr>
          <a:xfrm>
            <a:off x="13376568" y="1139279"/>
            <a:ext cx="4770192" cy="769441"/>
          </a:xfrm>
          <a:prstGeom prst="rect">
            <a:avLst/>
          </a:prstGeom>
          <a:noFill/>
        </p:spPr>
        <p:txBody>
          <a:bodyPr wrap="square" rtlCol="0">
            <a:spAutoFit/>
          </a:bodyPr>
          <a:lstStyle/>
          <a:p>
            <a:r>
              <a:rPr lang="en-US" sz="4400" dirty="0">
                <a:solidFill>
                  <a:schemeClr val="bg1"/>
                </a:solidFill>
                <a:latin typeface="Montserrat Black" pitchFamily="2" charset="0"/>
              </a:rPr>
              <a:t>Key Features</a:t>
            </a:r>
          </a:p>
        </p:txBody>
      </p:sp>
      <p:sp>
        <p:nvSpPr>
          <p:cNvPr id="5" name="TextBox 4">
            <a:extLst>
              <a:ext uri="{FF2B5EF4-FFF2-40B4-BE49-F238E27FC236}">
                <a16:creationId xmlns:a16="http://schemas.microsoft.com/office/drawing/2014/main" id="{D9E2B416-D15E-765A-377E-113B971A758A}"/>
              </a:ext>
            </a:extLst>
          </p:cNvPr>
          <p:cNvSpPr txBox="1"/>
          <p:nvPr/>
        </p:nvSpPr>
        <p:spPr>
          <a:xfrm>
            <a:off x="12992637" y="2228625"/>
            <a:ext cx="5258982" cy="3970318"/>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latin typeface="Montserrat Light" pitchFamily="2" charset="0"/>
              </a:rPr>
              <a:t>Inference Engine</a:t>
            </a:r>
            <a:r>
              <a:rPr lang="en-US" dirty="0">
                <a:solidFill>
                  <a:schemeClr val="bg1"/>
                </a:solidFill>
                <a:latin typeface="Montserrat Light" pitchFamily="2" charset="0"/>
              </a:rPr>
              <a:t>: Uses forward-chaining to evaluate facts and trigger relevant rules.</a:t>
            </a:r>
          </a:p>
          <a:p>
            <a:pPr marL="285750" indent="-285750">
              <a:buFont typeface="Arial" panose="020B0604020202020204" pitchFamily="34" charset="0"/>
              <a:buChar char="•"/>
            </a:pPr>
            <a:r>
              <a:rPr lang="en-US" b="1" dirty="0">
                <a:solidFill>
                  <a:schemeClr val="bg1"/>
                </a:solidFill>
                <a:latin typeface="Montserrat Light" pitchFamily="2" charset="0"/>
              </a:rPr>
              <a:t>Combined Rules</a:t>
            </a:r>
            <a:r>
              <a:rPr lang="en-US" dirty="0">
                <a:solidFill>
                  <a:schemeClr val="bg1"/>
                </a:solidFill>
                <a:latin typeface="Montserrat Light" pitchFamily="2" charset="0"/>
              </a:rPr>
              <a:t>: Handles interconnected risks (e.g., hazardous zones and structural damage).</a:t>
            </a:r>
          </a:p>
          <a:p>
            <a:pPr marL="285750" indent="-285750">
              <a:buFont typeface="Arial" panose="020B0604020202020204" pitchFamily="34" charset="0"/>
              <a:buChar char="•"/>
            </a:pPr>
            <a:r>
              <a:rPr lang="en-US" b="1" dirty="0">
                <a:solidFill>
                  <a:schemeClr val="bg1"/>
                </a:solidFill>
                <a:latin typeface="Montserrat Light" pitchFamily="2" charset="0"/>
              </a:rPr>
              <a:t>Uncertainty Handling</a:t>
            </a:r>
            <a:r>
              <a:rPr lang="en-US" dirty="0">
                <a:solidFill>
                  <a:schemeClr val="bg1"/>
                </a:solidFill>
                <a:latin typeface="Montserrat Light" pitchFamily="2" charset="0"/>
              </a:rPr>
              <a:t>: Employs confidence levels and fuzzy logic for robust recommendations.</a:t>
            </a:r>
          </a:p>
          <a:p>
            <a:pPr marL="285750" indent="-285750">
              <a:buFont typeface="Arial" panose="020B0604020202020204" pitchFamily="34" charset="0"/>
              <a:buChar char="•"/>
            </a:pPr>
            <a:r>
              <a:rPr lang="en-US" b="1" dirty="0">
                <a:solidFill>
                  <a:schemeClr val="bg1"/>
                </a:solidFill>
                <a:latin typeface="Montserrat Light" pitchFamily="2" charset="0"/>
              </a:rPr>
              <a:t>User-Friendly Interface</a:t>
            </a:r>
            <a:r>
              <a:rPr lang="en-US" dirty="0">
                <a:solidFill>
                  <a:schemeClr val="bg1"/>
                </a:solidFill>
                <a:latin typeface="Montserrat Light" pitchFamily="2" charset="0"/>
              </a:rPr>
              <a:t>: Built with </a:t>
            </a:r>
            <a:r>
              <a:rPr lang="en-US" dirty="0" err="1">
                <a:solidFill>
                  <a:schemeClr val="bg1"/>
                </a:solidFill>
                <a:latin typeface="Montserrat Light" pitchFamily="2" charset="0"/>
              </a:rPr>
              <a:t>Streamlit</a:t>
            </a:r>
            <a:r>
              <a:rPr lang="en-US" dirty="0">
                <a:solidFill>
                  <a:schemeClr val="bg1"/>
                </a:solidFill>
                <a:latin typeface="Montserrat Light" pitchFamily="2" charset="0"/>
              </a:rPr>
              <a:t> for real-time input and recommendations.</a:t>
            </a:r>
          </a:p>
          <a:p>
            <a:pPr marL="285750" indent="-285750">
              <a:buFont typeface="Arial" panose="020B0604020202020204" pitchFamily="34" charset="0"/>
              <a:buChar char="•"/>
            </a:pPr>
            <a:r>
              <a:rPr lang="en-US" dirty="0">
                <a:solidFill>
                  <a:schemeClr val="bg1"/>
                </a:solidFill>
                <a:latin typeface="Montserrat Light" pitchFamily="2" charset="0"/>
              </a:rPr>
              <a:t>Accessible for decision-makers in Gaza and similar conflict-affected areas.	</a:t>
            </a:r>
            <a:endParaRPr lang="en-US" dirty="0">
              <a:solidFill>
                <a:schemeClr val="bg1"/>
              </a:solidFill>
              <a:latin typeface="Montserrat Light" pitchFamily="2" charset="0"/>
              <a:ea typeface="Open Sans" pitchFamily="2" charset="0"/>
              <a:cs typeface="Open Sans" pitchFamily="2" charset="0"/>
            </a:endParaRPr>
          </a:p>
        </p:txBody>
      </p:sp>
    </p:spTree>
    <p:extLst>
      <p:ext uri="{BB962C8B-B14F-4D97-AF65-F5344CB8AC3E}">
        <p14:creationId xmlns:p14="http://schemas.microsoft.com/office/powerpoint/2010/main" val="39618341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804AD0-4FD0-E47F-6787-6B6B215B0F0E}"/>
            </a:ext>
          </a:extLst>
        </p:cNvPr>
        <p:cNvGrpSpPr/>
        <p:nvPr/>
      </p:nvGrpSpPr>
      <p:grpSpPr>
        <a:xfrm>
          <a:off x="0" y="0"/>
          <a:ext cx="0" cy="0"/>
          <a:chOff x="0" y="0"/>
          <a:chExt cx="0" cy="0"/>
        </a:xfrm>
      </p:grpSpPr>
      <p:pic>
        <p:nvPicPr>
          <p:cNvPr id="27" name="Picture 26">
            <a:extLst>
              <a:ext uri="{FF2B5EF4-FFF2-40B4-BE49-F238E27FC236}">
                <a16:creationId xmlns:a16="http://schemas.microsoft.com/office/drawing/2014/main" id="{146C70BC-346E-6806-3067-C0AA417758D8}"/>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7000"/>
                    </a14:imgEffect>
                  </a14:imgLayer>
                </a14:imgProps>
              </a:ext>
              <a:ext uri="{28A0092B-C50C-407E-A947-70E740481C1C}">
                <a14:useLocalDpi xmlns:a14="http://schemas.microsoft.com/office/drawing/2010/main" val="0"/>
              </a:ext>
            </a:extLst>
          </a:blip>
          <a:srcRect l="6267" r="6267"/>
          <a:stretch/>
        </p:blipFill>
        <p:spPr>
          <a:xfrm>
            <a:off x="0" y="-142875"/>
            <a:ext cx="12192000" cy="7143750"/>
          </a:xfrm>
          <a:prstGeom prst="rect">
            <a:avLst/>
          </a:prstGeom>
        </p:spPr>
      </p:pic>
      <p:pic>
        <p:nvPicPr>
          <p:cNvPr id="3" name="Picture 2" descr="A person holding a phone with graphs and charts&#10;&#10;Description automatically generated">
            <a:extLst>
              <a:ext uri="{FF2B5EF4-FFF2-40B4-BE49-F238E27FC236}">
                <a16:creationId xmlns:a16="http://schemas.microsoft.com/office/drawing/2014/main" id="{B847A65D-4F77-53DA-0889-F34809C847DC}"/>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52000"/>
                    </a14:imgEffect>
                  </a14:imgLayer>
                </a14:imgProps>
              </a:ext>
              <a:ext uri="{28A0092B-C50C-407E-A947-70E740481C1C}">
                <a14:useLocalDpi xmlns:a14="http://schemas.microsoft.com/office/drawing/2010/main" val="0"/>
              </a:ext>
            </a:extLst>
          </a:blip>
          <a:stretch>
            <a:fillRect/>
          </a:stretch>
        </p:blipFill>
        <p:spPr>
          <a:xfrm>
            <a:off x="-123825" y="-717550"/>
            <a:ext cx="12439650" cy="8293100"/>
          </a:xfrm>
          <a:prstGeom prst="rect">
            <a:avLst/>
          </a:prstGeom>
        </p:spPr>
      </p:pic>
      <p:pic>
        <p:nvPicPr>
          <p:cNvPr id="5" name="Picture 4" descr="A person holding a phone with graphs and charts&#10;&#10;Description automatically generated">
            <a:extLst>
              <a:ext uri="{FF2B5EF4-FFF2-40B4-BE49-F238E27FC236}">
                <a16:creationId xmlns:a16="http://schemas.microsoft.com/office/drawing/2014/main" id="{460BCE2A-D20C-D020-1648-D3DDB73DA608}"/>
              </a:ext>
            </a:extLst>
          </p:cNvPr>
          <p:cNvPicPr>
            <a:picLocks noChangeAspect="1"/>
          </p:cNvPicPr>
          <p:nvPr/>
        </p:nvPicPr>
        <p:blipFill>
          <a:blip r:embed="rId7">
            <a:extLst>
              <a:ext uri="{BEBA8EAE-BF5A-486C-A8C5-ECC9F3942E4B}">
                <a14:imgProps xmlns:a14="http://schemas.microsoft.com/office/drawing/2010/main">
                  <a14:imgLayer r:embed="rId6">
                    <a14:imgEffect>
                      <a14:artisticBlur radius="63"/>
                    </a14:imgEffect>
                    <a14:imgEffect>
                      <a14:brightnessContrast bright="-76000"/>
                    </a14:imgEffect>
                  </a14:imgLayer>
                </a14:imgProps>
              </a:ext>
              <a:ext uri="{28A0092B-C50C-407E-A947-70E740481C1C}">
                <a14:useLocalDpi xmlns:a14="http://schemas.microsoft.com/office/drawing/2010/main" val="0"/>
              </a:ext>
            </a:extLst>
          </a:blip>
          <a:srcRect l="50000"/>
          <a:stretch/>
        </p:blipFill>
        <p:spPr>
          <a:xfrm>
            <a:off x="6095999" y="-717550"/>
            <a:ext cx="6219825" cy="8293100"/>
          </a:xfrm>
          <a:prstGeom prst="rect">
            <a:avLst/>
          </a:prstGeom>
        </p:spPr>
      </p:pic>
      <p:sp>
        <p:nvSpPr>
          <p:cNvPr id="6" name="TextBox 5">
            <a:extLst>
              <a:ext uri="{FF2B5EF4-FFF2-40B4-BE49-F238E27FC236}">
                <a16:creationId xmlns:a16="http://schemas.microsoft.com/office/drawing/2014/main" id="{D2932338-ADC3-269D-A00D-9213D5D0FE6B}"/>
              </a:ext>
            </a:extLst>
          </p:cNvPr>
          <p:cNvSpPr txBox="1"/>
          <p:nvPr/>
        </p:nvSpPr>
        <p:spPr>
          <a:xfrm>
            <a:off x="6820815" y="1036225"/>
            <a:ext cx="4770192" cy="769441"/>
          </a:xfrm>
          <a:prstGeom prst="rect">
            <a:avLst/>
          </a:prstGeom>
          <a:noFill/>
        </p:spPr>
        <p:txBody>
          <a:bodyPr wrap="square" rtlCol="0">
            <a:spAutoFit/>
          </a:bodyPr>
          <a:lstStyle/>
          <a:p>
            <a:r>
              <a:rPr lang="en-US" sz="4400" dirty="0">
                <a:solidFill>
                  <a:schemeClr val="bg1"/>
                </a:solidFill>
                <a:latin typeface="Montserrat Black" pitchFamily="2" charset="0"/>
              </a:rPr>
              <a:t>Key Features</a:t>
            </a:r>
          </a:p>
        </p:txBody>
      </p:sp>
      <p:sp>
        <p:nvSpPr>
          <p:cNvPr id="7" name="TextBox 6">
            <a:extLst>
              <a:ext uri="{FF2B5EF4-FFF2-40B4-BE49-F238E27FC236}">
                <a16:creationId xmlns:a16="http://schemas.microsoft.com/office/drawing/2014/main" id="{7B8C1FE5-B164-1EDE-2271-0BDDAC4EFAC0}"/>
              </a:ext>
            </a:extLst>
          </p:cNvPr>
          <p:cNvSpPr txBox="1"/>
          <p:nvPr/>
        </p:nvSpPr>
        <p:spPr>
          <a:xfrm>
            <a:off x="6436884" y="2125571"/>
            <a:ext cx="5258982" cy="3970318"/>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latin typeface="Montserrat Light" pitchFamily="2" charset="0"/>
              </a:rPr>
              <a:t>Inference Engine</a:t>
            </a:r>
            <a:r>
              <a:rPr lang="en-US" dirty="0">
                <a:solidFill>
                  <a:schemeClr val="bg1"/>
                </a:solidFill>
                <a:latin typeface="Montserrat Light" pitchFamily="2" charset="0"/>
              </a:rPr>
              <a:t>: Uses forward-chaining to evaluate facts and trigger relevant rules.</a:t>
            </a:r>
          </a:p>
          <a:p>
            <a:pPr marL="285750" indent="-285750">
              <a:buFont typeface="Arial" panose="020B0604020202020204" pitchFamily="34" charset="0"/>
              <a:buChar char="•"/>
            </a:pPr>
            <a:r>
              <a:rPr lang="en-US" b="1" dirty="0">
                <a:solidFill>
                  <a:schemeClr val="bg1"/>
                </a:solidFill>
                <a:latin typeface="Montserrat Light" pitchFamily="2" charset="0"/>
              </a:rPr>
              <a:t>Combined Rules</a:t>
            </a:r>
            <a:r>
              <a:rPr lang="en-US" dirty="0">
                <a:solidFill>
                  <a:schemeClr val="bg1"/>
                </a:solidFill>
                <a:latin typeface="Montserrat Light" pitchFamily="2" charset="0"/>
              </a:rPr>
              <a:t>: Handles interconnected risks (e.g., hazardous zones and structural damage).</a:t>
            </a:r>
          </a:p>
          <a:p>
            <a:pPr marL="285750" indent="-285750">
              <a:buFont typeface="Arial" panose="020B0604020202020204" pitchFamily="34" charset="0"/>
              <a:buChar char="•"/>
            </a:pPr>
            <a:r>
              <a:rPr lang="en-US" b="1" dirty="0">
                <a:solidFill>
                  <a:schemeClr val="bg1"/>
                </a:solidFill>
                <a:latin typeface="Montserrat Light" pitchFamily="2" charset="0"/>
              </a:rPr>
              <a:t>Uncertainty Handling</a:t>
            </a:r>
            <a:r>
              <a:rPr lang="en-US" dirty="0">
                <a:solidFill>
                  <a:schemeClr val="bg1"/>
                </a:solidFill>
                <a:latin typeface="Montserrat Light" pitchFamily="2" charset="0"/>
              </a:rPr>
              <a:t>: Employs confidence levels and fuzzy logic for robust recommendations.</a:t>
            </a:r>
          </a:p>
          <a:p>
            <a:pPr marL="285750" indent="-285750">
              <a:buFont typeface="Arial" panose="020B0604020202020204" pitchFamily="34" charset="0"/>
              <a:buChar char="•"/>
            </a:pPr>
            <a:r>
              <a:rPr lang="en-US" b="1" dirty="0">
                <a:solidFill>
                  <a:schemeClr val="bg1"/>
                </a:solidFill>
                <a:latin typeface="Montserrat Light" pitchFamily="2" charset="0"/>
              </a:rPr>
              <a:t>User-Friendly Interface</a:t>
            </a:r>
            <a:r>
              <a:rPr lang="en-US" dirty="0">
                <a:solidFill>
                  <a:schemeClr val="bg1"/>
                </a:solidFill>
                <a:latin typeface="Montserrat Light" pitchFamily="2" charset="0"/>
              </a:rPr>
              <a:t>: Built with </a:t>
            </a:r>
            <a:r>
              <a:rPr lang="en-US" dirty="0" err="1">
                <a:solidFill>
                  <a:schemeClr val="bg1"/>
                </a:solidFill>
                <a:latin typeface="Montserrat Light" pitchFamily="2" charset="0"/>
              </a:rPr>
              <a:t>Streamlit</a:t>
            </a:r>
            <a:r>
              <a:rPr lang="en-US" dirty="0">
                <a:solidFill>
                  <a:schemeClr val="bg1"/>
                </a:solidFill>
                <a:latin typeface="Montserrat Light" pitchFamily="2" charset="0"/>
              </a:rPr>
              <a:t> for real-time input and recommendations.</a:t>
            </a:r>
          </a:p>
          <a:p>
            <a:pPr marL="285750" indent="-285750">
              <a:buFont typeface="Arial" panose="020B0604020202020204" pitchFamily="34" charset="0"/>
              <a:buChar char="•"/>
            </a:pPr>
            <a:r>
              <a:rPr lang="en-US" dirty="0">
                <a:solidFill>
                  <a:schemeClr val="bg1"/>
                </a:solidFill>
                <a:latin typeface="Montserrat Light" pitchFamily="2" charset="0"/>
              </a:rPr>
              <a:t>Accessible for decision-makers in Gaza and similar conflict-affected areas.	</a:t>
            </a:r>
            <a:endParaRPr lang="en-US" dirty="0">
              <a:solidFill>
                <a:schemeClr val="bg1"/>
              </a:solidFill>
              <a:latin typeface="Montserrat Light" pitchFamily="2" charset="0"/>
              <a:ea typeface="Open Sans" pitchFamily="2" charset="0"/>
              <a:cs typeface="Open Sans" pitchFamily="2" charset="0"/>
            </a:endParaRPr>
          </a:p>
        </p:txBody>
      </p:sp>
      <p:cxnSp>
        <p:nvCxnSpPr>
          <p:cNvPr id="11" name="Straight Connector 10">
            <a:extLst>
              <a:ext uri="{FF2B5EF4-FFF2-40B4-BE49-F238E27FC236}">
                <a16:creationId xmlns:a16="http://schemas.microsoft.com/office/drawing/2014/main" id="{D41C3F4E-EAA7-D009-4EC4-DF48321C5B19}"/>
              </a:ext>
            </a:extLst>
          </p:cNvPr>
          <p:cNvCxnSpPr>
            <a:cxnSpLocks/>
          </p:cNvCxnSpPr>
          <p:nvPr/>
        </p:nvCxnSpPr>
        <p:spPr>
          <a:xfrm>
            <a:off x="2962274" y="285750"/>
            <a:ext cx="0" cy="6229350"/>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pic>
        <p:nvPicPr>
          <p:cNvPr id="9" name="Picture 8" descr="A diagram of a diagram of a user&#10;&#10;Description automatically generated">
            <a:extLst>
              <a:ext uri="{FF2B5EF4-FFF2-40B4-BE49-F238E27FC236}">
                <a16:creationId xmlns:a16="http://schemas.microsoft.com/office/drawing/2014/main" id="{C90A0561-83E7-FBEA-3996-D9FED2AF8B15}"/>
              </a:ext>
            </a:extLst>
          </p:cNvPr>
          <p:cNvPicPr>
            <a:picLocks noChangeAspect="1"/>
          </p:cNvPicPr>
          <p:nvPr/>
        </p:nvPicPr>
        <p:blipFill>
          <a:blip r:embed="rId8">
            <a:extLst>
              <a:ext uri="{28A0092B-C50C-407E-A947-70E740481C1C}">
                <a14:useLocalDpi xmlns:a14="http://schemas.microsoft.com/office/drawing/2010/main" val="0"/>
              </a:ext>
            </a:extLst>
          </a:blip>
          <a:srcRect l="10157" r="15508"/>
          <a:stretch/>
        </p:blipFill>
        <p:spPr>
          <a:xfrm>
            <a:off x="372308" y="1053372"/>
            <a:ext cx="5227558" cy="4751255"/>
          </a:xfrm>
          <a:prstGeom prst="rect">
            <a:avLst/>
          </a:prstGeom>
        </p:spPr>
      </p:pic>
      <p:sp>
        <p:nvSpPr>
          <p:cNvPr id="18" name="TextBox 17">
            <a:extLst>
              <a:ext uri="{FF2B5EF4-FFF2-40B4-BE49-F238E27FC236}">
                <a16:creationId xmlns:a16="http://schemas.microsoft.com/office/drawing/2014/main" id="{6EF98FC6-2DC9-5051-DD6E-3ECA9DE6A8F9}"/>
              </a:ext>
            </a:extLst>
          </p:cNvPr>
          <p:cNvSpPr txBox="1"/>
          <p:nvPr/>
        </p:nvSpPr>
        <p:spPr>
          <a:xfrm>
            <a:off x="-7351283" y="425857"/>
            <a:ext cx="6629399" cy="1469618"/>
          </a:xfrm>
          <a:prstGeom prst="rect">
            <a:avLst/>
          </a:prstGeom>
          <a:noFill/>
        </p:spPr>
        <p:txBody>
          <a:bodyPr wrap="square" rtlCol="0">
            <a:spAutoFit/>
          </a:bodyPr>
          <a:lstStyle/>
          <a:p>
            <a:r>
              <a:rPr lang="en-US" sz="4400" dirty="0">
                <a:solidFill>
                  <a:schemeClr val="bg1"/>
                </a:solidFill>
                <a:latin typeface="Montserrat Black" pitchFamily="2" charset="0"/>
              </a:rPr>
              <a:t>Applying the Rules in the Expert System</a:t>
            </a:r>
          </a:p>
        </p:txBody>
      </p:sp>
      <p:cxnSp>
        <p:nvCxnSpPr>
          <p:cNvPr id="24" name="Straight Connector 23">
            <a:extLst>
              <a:ext uri="{FF2B5EF4-FFF2-40B4-BE49-F238E27FC236}">
                <a16:creationId xmlns:a16="http://schemas.microsoft.com/office/drawing/2014/main" id="{A2F8F157-29D9-D28F-3AB6-07F33BADBB4B}"/>
              </a:ext>
            </a:extLst>
          </p:cNvPr>
          <p:cNvCxnSpPr/>
          <p:nvPr/>
        </p:nvCxnSpPr>
        <p:spPr>
          <a:xfrm>
            <a:off x="12677661" y="3578267"/>
            <a:ext cx="4648200"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pic>
        <p:nvPicPr>
          <p:cNvPr id="25" name="Picture 24">
            <a:extLst>
              <a:ext uri="{FF2B5EF4-FFF2-40B4-BE49-F238E27FC236}">
                <a16:creationId xmlns:a16="http://schemas.microsoft.com/office/drawing/2014/main" id="{102428E6-229F-8737-2DBC-B01F6ABE61D6}"/>
              </a:ext>
            </a:extLst>
          </p:cNvPr>
          <p:cNvPicPr>
            <a:picLocks noChangeAspect="1"/>
          </p:cNvPicPr>
          <p:nvPr/>
        </p:nvPicPr>
        <p:blipFill>
          <a:blip r:embed="rId9"/>
          <a:srcRect l="17146" r="19986"/>
          <a:stretch/>
        </p:blipFill>
        <p:spPr>
          <a:xfrm>
            <a:off x="13449812" y="1911392"/>
            <a:ext cx="3999471" cy="3365584"/>
          </a:xfrm>
          <a:prstGeom prst="rect">
            <a:avLst/>
          </a:prstGeom>
        </p:spPr>
      </p:pic>
      <p:pic>
        <p:nvPicPr>
          <p:cNvPr id="26" name="Picture 25">
            <a:extLst>
              <a:ext uri="{FF2B5EF4-FFF2-40B4-BE49-F238E27FC236}">
                <a16:creationId xmlns:a16="http://schemas.microsoft.com/office/drawing/2014/main" id="{6331A5AA-D1A1-B1D0-B23D-723A95EC2D75}"/>
              </a:ext>
            </a:extLst>
          </p:cNvPr>
          <p:cNvPicPr>
            <a:picLocks noChangeAspect="1"/>
          </p:cNvPicPr>
          <p:nvPr/>
        </p:nvPicPr>
        <p:blipFill>
          <a:blip r:embed="rId10">
            <a:extLst>
              <a:ext uri="{BEBA8EAE-BF5A-486C-A8C5-ECC9F3942E4B}">
                <a14:imgProps xmlns:a14="http://schemas.microsoft.com/office/drawing/2010/main">
                  <a14:imgLayer r:embed="rId4">
                    <a14:imgEffect>
                      <a14:artisticBlur radius="45"/>
                    </a14:imgEffect>
                    <a14:imgEffect>
                      <a14:brightnessContrast bright="-71000"/>
                    </a14:imgEffect>
                  </a14:imgLayer>
                </a14:imgProps>
              </a:ext>
              <a:ext uri="{28A0092B-C50C-407E-A947-70E740481C1C}">
                <a14:useLocalDpi xmlns:a14="http://schemas.microsoft.com/office/drawing/2010/main" val="0"/>
              </a:ext>
            </a:extLst>
          </a:blip>
          <a:srcRect l="-292" r="93732"/>
          <a:stretch/>
        </p:blipFill>
        <p:spPr>
          <a:xfrm>
            <a:off x="-914400" y="-142875"/>
            <a:ext cx="914400" cy="7143750"/>
          </a:xfrm>
          <a:prstGeom prst="rect">
            <a:avLst/>
          </a:prstGeom>
        </p:spPr>
      </p:pic>
      <p:sp>
        <p:nvSpPr>
          <p:cNvPr id="2" name="Rectangle 2">
            <a:extLst>
              <a:ext uri="{FF2B5EF4-FFF2-40B4-BE49-F238E27FC236}">
                <a16:creationId xmlns:a16="http://schemas.microsoft.com/office/drawing/2014/main" id="{24089974-4C6F-3824-F038-FFC3A97B39F2}"/>
              </a:ext>
            </a:extLst>
          </p:cNvPr>
          <p:cNvSpPr>
            <a:spLocks noChangeArrowheads="1"/>
          </p:cNvSpPr>
          <p:nvPr/>
        </p:nvSpPr>
        <p:spPr bwMode="auto">
          <a:xfrm>
            <a:off x="-7855648" y="2125571"/>
            <a:ext cx="6817424"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         How the System Works:</a:t>
            </a:r>
            <a:endPar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endParaRPr>
          </a:p>
          <a:p>
            <a:pPr marL="1200150" lvl="2" indent="-28575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Users input structural, environmental, or social data.</a:t>
            </a:r>
          </a:p>
          <a:p>
            <a:pPr marL="1200150" lvl="2" indent="-28575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The system evaluates the input against 43 rules.</a:t>
            </a:r>
          </a:p>
          <a:p>
            <a:pPr marL="1200150" lvl="2" indent="-28575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Recommendations are prioritized based on confidence and severity.</a:t>
            </a:r>
          </a:p>
          <a:p>
            <a:pPr lvl="1" eaLnBrk="0" fontAlgn="base" hangingPunct="0">
              <a:spcBef>
                <a:spcPct val="0"/>
              </a:spcBef>
              <a:spcAft>
                <a:spcPct val="0"/>
              </a:spcAft>
            </a:pPr>
            <a:endParaRPr lang="en-US" altLang="en-US" sz="1600" dirty="0">
              <a:solidFill>
                <a:schemeClr val="bg1"/>
              </a:solidFill>
              <a:latin typeface="Montserrat Light" pitchFamily="2" charset="0"/>
              <a:ea typeface="Open Sans" pitchFamily="2" charset="0"/>
              <a:cs typeface="Open Sans" pitchFamily="2" charset="0"/>
            </a:endParaRPr>
          </a:p>
          <a:p>
            <a:pPr lvl="1" eaLnBrk="0" fontAlgn="base" hangingPunct="0">
              <a:spcBef>
                <a:spcPct val="0"/>
              </a:spcBef>
              <a:spcAft>
                <a:spcPct val="0"/>
              </a:spcAft>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Example: Structural Damage Assessment</a:t>
            </a:r>
            <a:endPar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endParaRPr>
          </a:p>
          <a:p>
            <a:pPr marL="1200150" lvl="2" indent="-28575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Input: Severe SAR backscatter detected.</a:t>
            </a:r>
          </a:p>
          <a:p>
            <a:pPr marL="1200150" lvl="2" indent="-285750" eaLnBrk="0" fontAlgn="base" hangingPunct="0">
              <a:spcBef>
                <a:spcPct val="0"/>
              </a:spcBef>
              <a:spcAft>
                <a:spcPct val="0"/>
              </a:spcAft>
              <a:buFont typeface="Arial" panose="020B0604020202020204" pitchFamily="34" charset="0"/>
              <a:buChar char="•"/>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Output: </a:t>
            </a:r>
            <a:r>
              <a:rPr kumimoji="0" lang="en-US" altLang="en-US" sz="1600" i="0" u="none" strike="noStrike" cap="none" normalizeH="0" baseline="0" dirty="0">
                <a:ln>
                  <a:noFill/>
                </a:ln>
                <a:solidFill>
                  <a:schemeClr val="bg1"/>
                </a:solidFill>
                <a:effectLst/>
                <a:latin typeface="Montserrat Light" pitchFamily="2" charset="0"/>
                <a:ea typeface="Open Sans" pitchFamily="2" charset="0"/>
                <a:cs typeface="Open Sans" pitchFamily="2" charset="0"/>
              </a:rPr>
              <a:t>Priority 85.0: Critical - Immediate Repairs Required (SAR Detected).</a:t>
            </a:r>
          </a:p>
          <a:p>
            <a:pPr eaLnBrk="0" fontAlgn="base" hangingPunct="0">
              <a:spcBef>
                <a:spcPct val="0"/>
              </a:spcBef>
              <a:spcAft>
                <a:spcPct val="0"/>
              </a:spcAft>
            </a:pPr>
            <a:r>
              <a:rPr lang="en-US" altLang="en-US" sz="1600" b="1" dirty="0">
                <a:solidFill>
                  <a:schemeClr val="bg1"/>
                </a:solidFill>
                <a:latin typeface="Montserrat Light" pitchFamily="2" charset="0"/>
                <a:ea typeface="Open Sans" pitchFamily="2" charset="0"/>
                <a:cs typeface="Open Sans" pitchFamily="2" charset="0"/>
              </a:rPr>
              <a:t>         </a:t>
            </a: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Key Features:	</a:t>
            </a:r>
            <a:endPar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endParaRPr>
          </a:p>
          <a:p>
            <a:pPr marL="1200150" lvl="2" indent="-285750" eaLnBrk="0" fontAlgn="base" hangingPunct="0">
              <a:spcBef>
                <a:spcPct val="0"/>
              </a:spcBef>
              <a:spcAft>
                <a:spcPct val="0"/>
              </a:spcAft>
              <a:buFont typeface="Arial" panose="020B0604020202020204" pitchFamily="34" charset="0"/>
              <a:buChar char="•"/>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Interactive Inputs:</a:t>
            </a: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  Easily select building conditions.</a:t>
            </a:r>
          </a:p>
          <a:p>
            <a:pPr marL="1200150" lvl="2" indent="-285750" eaLnBrk="0" fontAlgn="base" hangingPunct="0">
              <a:spcBef>
                <a:spcPct val="0"/>
              </a:spcBef>
              <a:spcAft>
                <a:spcPct val="0"/>
              </a:spcAft>
              <a:buFont typeface="Arial" panose="020B0604020202020204" pitchFamily="34" charset="0"/>
              <a:buChar char="•"/>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Dynamic Results:</a:t>
            </a: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 Real-time prioritized actions.</a:t>
            </a:r>
          </a:p>
          <a:p>
            <a:pPr marL="1200150" lvl="2" indent="-285750" eaLnBrk="0" fontAlgn="base" hangingPunct="0">
              <a:spcBef>
                <a:spcPct val="0"/>
              </a:spcBef>
              <a:spcAft>
                <a:spcPct val="0"/>
              </a:spcAft>
              <a:buFont typeface="Arial" panose="020B0604020202020204" pitchFamily="34" charset="0"/>
              <a:buChar char="•"/>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User-Friendly:</a:t>
            </a: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 Clear recommendations for decision-making.</a:t>
            </a:r>
          </a:p>
        </p:txBody>
      </p:sp>
    </p:spTree>
    <p:extLst>
      <p:ext uri="{BB962C8B-B14F-4D97-AF65-F5344CB8AC3E}">
        <p14:creationId xmlns:p14="http://schemas.microsoft.com/office/powerpoint/2010/main" val="31492229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C26E0B-FE61-0997-B814-8F09766988D9}"/>
            </a:ext>
          </a:extLst>
        </p:cNvPr>
        <p:cNvGrpSpPr/>
        <p:nvPr/>
      </p:nvGrpSpPr>
      <p:grpSpPr>
        <a:xfrm>
          <a:off x="0" y="0"/>
          <a:ext cx="0" cy="0"/>
          <a:chOff x="0" y="0"/>
          <a:chExt cx="0" cy="0"/>
        </a:xfrm>
      </p:grpSpPr>
      <p:pic>
        <p:nvPicPr>
          <p:cNvPr id="27" name="Picture 26" descr="A robot and a hand touching a digital screen&#10;&#10;Description automatically generated">
            <a:extLst>
              <a:ext uri="{FF2B5EF4-FFF2-40B4-BE49-F238E27FC236}">
                <a16:creationId xmlns:a16="http://schemas.microsoft.com/office/drawing/2014/main" id="{2B3AD8D4-4EAB-DF1E-8F39-73646378BA7A}"/>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20"/>
                    </a14:imgEffect>
                    <a14:imgEffect>
                      <a14:brightnessContrast bright="-75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1" name="Picture 20">
            <a:extLst>
              <a:ext uri="{FF2B5EF4-FFF2-40B4-BE49-F238E27FC236}">
                <a16:creationId xmlns:a16="http://schemas.microsoft.com/office/drawing/2014/main" id="{15707595-15A3-C98D-179E-E2A773F0E136}"/>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47000"/>
                    </a14:imgEffect>
                  </a14:imgLayer>
                </a14:imgProps>
              </a:ext>
              <a:ext uri="{28A0092B-C50C-407E-A947-70E740481C1C}">
                <a14:useLocalDpi xmlns:a14="http://schemas.microsoft.com/office/drawing/2010/main" val="0"/>
              </a:ext>
            </a:extLst>
          </a:blip>
          <a:srcRect l="6267" r="6267"/>
          <a:stretch/>
        </p:blipFill>
        <p:spPr>
          <a:xfrm>
            <a:off x="0" y="-142875"/>
            <a:ext cx="12192000" cy="7143750"/>
          </a:xfrm>
          <a:prstGeom prst="rect">
            <a:avLst/>
          </a:prstGeom>
        </p:spPr>
      </p:pic>
      <p:pic>
        <p:nvPicPr>
          <p:cNvPr id="24" name="Picture 23">
            <a:extLst>
              <a:ext uri="{FF2B5EF4-FFF2-40B4-BE49-F238E27FC236}">
                <a16:creationId xmlns:a16="http://schemas.microsoft.com/office/drawing/2014/main" id="{2B4C4ECC-643F-2B91-8014-93D533906EDD}"/>
              </a:ext>
            </a:extLst>
          </p:cNvPr>
          <p:cNvPicPr>
            <a:picLocks noChangeAspect="1"/>
          </p:cNvPicPr>
          <p:nvPr/>
        </p:nvPicPr>
        <p:blipFill>
          <a:blip r:embed="rId7">
            <a:extLst>
              <a:ext uri="{BEBA8EAE-BF5A-486C-A8C5-ECC9F3942E4B}">
                <a14:imgProps xmlns:a14="http://schemas.microsoft.com/office/drawing/2010/main">
                  <a14:imgLayer r:embed="rId6">
                    <a14:imgEffect>
                      <a14:artisticBlur radius="45"/>
                    </a14:imgEffect>
                    <a14:imgEffect>
                      <a14:brightnessContrast bright="-71000"/>
                    </a14:imgEffect>
                  </a14:imgLayer>
                </a14:imgProps>
              </a:ext>
              <a:ext uri="{28A0092B-C50C-407E-A947-70E740481C1C}">
                <a14:useLocalDpi xmlns:a14="http://schemas.microsoft.com/office/drawing/2010/main" val="0"/>
              </a:ext>
            </a:extLst>
          </a:blip>
          <a:srcRect l="6268" r="42791"/>
          <a:stretch/>
        </p:blipFill>
        <p:spPr>
          <a:xfrm>
            <a:off x="0" y="-142875"/>
            <a:ext cx="7100700" cy="7143750"/>
          </a:xfrm>
          <a:prstGeom prst="rect">
            <a:avLst/>
          </a:prstGeom>
        </p:spPr>
      </p:pic>
      <p:sp>
        <p:nvSpPr>
          <p:cNvPr id="6" name="TextBox 5">
            <a:extLst>
              <a:ext uri="{FF2B5EF4-FFF2-40B4-BE49-F238E27FC236}">
                <a16:creationId xmlns:a16="http://schemas.microsoft.com/office/drawing/2014/main" id="{00BEA804-99AD-3B5B-68AB-A1B10086D99B}"/>
              </a:ext>
            </a:extLst>
          </p:cNvPr>
          <p:cNvSpPr txBox="1"/>
          <p:nvPr/>
        </p:nvSpPr>
        <p:spPr>
          <a:xfrm>
            <a:off x="471301" y="463957"/>
            <a:ext cx="6629399" cy="1469618"/>
          </a:xfrm>
          <a:prstGeom prst="rect">
            <a:avLst/>
          </a:prstGeom>
          <a:noFill/>
        </p:spPr>
        <p:txBody>
          <a:bodyPr wrap="square" rtlCol="0">
            <a:spAutoFit/>
          </a:bodyPr>
          <a:lstStyle/>
          <a:p>
            <a:r>
              <a:rPr lang="en-US" sz="4400" dirty="0">
                <a:solidFill>
                  <a:schemeClr val="bg1"/>
                </a:solidFill>
                <a:latin typeface="Montserrat Black" pitchFamily="2" charset="0"/>
              </a:rPr>
              <a:t>Applying the Rules in the Expert System</a:t>
            </a:r>
          </a:p>
        </p:txBody>
      </p:sp>
      <p:sp>
        <p:nvSpPr>
          <p:cNvPr id="10" name="Rectangle 2">
            <a:extLst>
              <a:ext uri="{FF2B5EF4-FFF2-40B4-BE49-F238E27FC236}">
                <a16:creationId xmlns:a16="http://schemas.microsoft.com/office/drawing/2014/main" id="{4E6A6BD0-A8B1-9680-9EBA-5F426F32FD35}"/>
              </a:ext>
            </a:extLst>
          </p:cNvPr>
          <p:cNvSpPr>
            <a:spLocks noChangeArrowheads="1"/>
          </p:cNvSpPr>
          <p:nvPr/>
        </p:nvSpPr>
        <p:spPr bwMode="auto">
          <a:xfrm>
            <a:off x="171450" y="2291477"/>
            <a:ext cx="6817424"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         How the System Works:</a:t>
            </a:r>
            <a:endPar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endParaRPr>
          </a:p>
          <a:p>
            <a:pPr marL="1200150" lvl="2" indent="-28575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Users input structural, environmental, or social data.</a:t>
            </a:r>
          </a:p>
          <a:p>
            <a:pPr marL="1200150" lvl="2" indent="-28575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The system evaluates the input against 43 rules.</a:t>
            </a:r>
          </a:p>
          <a:p>
            <a:pPr marL="1200150" lvl="2" indent="-28575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Recommendations are prioritized based on confidence and severity.</a:t>
            </a:r>
          </a:p>
          <a:p>
            <a:pPr lvl="1" eaLnBrk="0" fontAlgn="base" hangingPunct="0">
              <a:spcBef>
                <a:spcPct val="0"/>
              </a:spcBef>
              <a:spcAft>
                <a:spcPct val="0"/>
              </a:spcAft>
            </a:pPr>
            <a:endParaRPr lang="en-US" altLang="en-US" sz="1600" dirty="0">
              <a:solidFill>
                <a:schemeClr val="bg1"/>
              </a:solidFill>
              <a:latin typeface="Montserrat Light" pitchFamily="2" charset="0"/>
              <a:ea typeface="Open Sans" pitchFamily="2" charset="0"/>
              <a:cs typeface="Open Sans" pitchFamily="2" charset="0"/>
            </a:endParaRPr>
          </a:p>
          <a:p>
            <a:pPr lvl="1" eaLnBrk="0" fontAlgn="base" hangingPunct="0">
              <a:spcBef>
                <a:spcPct val="0"/>
              </a:spcBef>
              <a:spcAft>
                <a:spcPct val="0"/>
              </a:spcAft>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Example: Structural Damage Assessment</a:t>
            </a:r>
            <a:endPar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endParaRPr>
          </a:p>
          <a:p>
            <a:pPr marL="1200150" lvl="2" indent="-285750" eaLnBrk="0" fontAlgn="base" hangingPunct="0">
              <a:spcBef>
                <a:spcPct val="0"/>
              </a:spcBef>
              <a:spcAft>
                <a:spcPct val="0"/>
              </a:spcAft>
              <a:buFont typeface="Arial" panose="020B0604020202020204" pitchFamily="34" charset="0"/>
              <a:buChar char="•"/>
            </a:pP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Input: Severe SAR backscatter detected.</a:t>
            </a:r>
          </a:p>
          <a:p>
            <a:pPr marL="1200150" lvl="2" indent="-285750" eaLnBrk="0" fontAlgn="base" hangingPunct="0">
              <a:spcBef>
                <a:spcPct val="0"/>
              </a:spcBef>
              <a:spcAft>
                <a:spcPct val="0"/>
              </a:spcAft>
              <a:buFont typeface="Arial" panose="020B0604020202020204" pitchFamily="34" charset="0"/>
              <a:buChar char="•"/>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Output: </a:t>
            </a:r>
            <a:r>
              <a:rPr kumimoji="0" lang="en-US" altLang="en-US" sz="1600" i="0" u="none" strike="noStrike" cap="none" normalizeH="0" baseline="0" dirty="0">
                <a:ln>
                  <a:noFill/>
                </a:ln>
                <a:solidFill>
                  <a:schemeClr val="bg1"/>
                </a:solidFill>
                <a:effectLst/>
                <a:latin typeface="Montserrat Light" pitchFamily="2" charset="0"/>
                <a:ea typeface="Open Sans" pitchFamily="2" charset="0"/>
                <a:cs typeface="Open Sans" pitchFamily="2" charset="0"/>
              </a:rPr>
              <a:t>Priority 85.0: Critical - Immediate Repairs Required (SAR Detected).</a:t>
            </a:r>
          </a:p>
          <a:p>
            <a:pPr eaLnBrk="0" fontAlgn="base" hangingPunct="0">
              <a:spcBef>
                <a:spcPct val="0"/>
              </a:spcBef>
              <a:spcAft>
                <a:spcPct val="0"/>
              </a:spcAft>
            </a:pPr>
            <a:r>
              <a:rPr lang="en-US" altLang="en-US" sz="1600" b="1" dirty="0">
                <a:solidFill>
                  <a:schemeClr val="bg1"/>
                </a:solidFill>
                <a:latin typeface="Montserrat Light" pitchFamily="2" charset="0"/>
                <a:ea typeface="Open Sans" pitchFamily="2" charset="0"/>
                <a:cs typeface="Open Sans" pitchFamily="2" charset="0"/>
              </a:rPr>
              <a:t>         </a:t>
            </a: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Key Features:	</a:t>
            </a:r>
            <a:endPar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endParaRPr>
          </a:p>
          <a:p>
            <a:pPr marL="1200150" lvl="2" indent="-285750" eaLnBrk="0" fontAlgn="base" hangingPunct="0">
              <a:spcBef>
                <a:spcPct val="0"/>
              </a:spcBef>
              <a:spcAft>
                <a:spcPct val="0"/>
              </a:spcAft>
              <a:buFont typeface="Arial" panose="020B0604020202020204" pitchFamily="34" charset="0"/>
              <a:buChar char="•"/>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Interactive Inputs:</a:t>
            </a: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  Easily select building conditions.</a:t>
            </a:r>
          </a:p>
          <a:p>
            <a:pPr marL="1200150" lvl="2" indent="-285750" eaLnBrk="0" fontAlgn="base" hangingPunct="0">
              <a:spcBef>
                <a:spcPct val="0"/>
              </a:spcBef>
              <a:spcAft>
                <a:spcPct val="0"/>
              </a:spcAft>
              <a:buFont typeface="Arial" panose="020B0604020202020204" pitchFamily="34" charset="0"/>
              <a:buChar char="•"/>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Dynamic Results:</a:t>
            </a: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 Real-time prioritized actions.</a:t>
            </a:r>
          </a:p>
          <a:p>
            <a:pPr marL="1200150" lvl="2" indent="-285750" eaLnBrk="0" fontAlgn="base" hangingPunct="0">
              <a:spcBef>
                <a:spcPct val="0"/>
              </a:spcBef>
              <a:spcAft>
                <a:spcPct val="0"/>
              </a:spcAft>
              <a:buFont typeface="Arial" panose="020B0604020202020204" pitchFamily="34" charset="0"/>
              <a:buChar char="•"/>
            </a:pPr>
            <a:r>
              <a:rPr kumimoji="0" lang="en-US" altLang="en-US" sz="1600" b="1" i="0" u="none" strike="noStrike" cap="none" normalizeH="0" baseline="0" dirty="0">
                <a:ln>
                  <a:noFill/>
                </a:ln>
                <a:solidFill>
                  <a:schemeClr val="bg1"/>
                </a:solidFill>
                <a:effectLst/>
                <a:latin typeface="Montserrat Light" pitchFamily="2" charset="0"/>
                <a:ea typeface="Open Sans" pitchFamily="2" charset="0"/>
                <a:cs typeface="Open Sans" pitchFamily="2" charset="0"/>
              </a:rPr>
              <a:t>User-Friendly:</a:t>
            </a:r>
            <a:r>
              <a:rPr kumimoji="0" lang="en-US" altLang="en-US" sz="1600" b="0" i="0" u="none" strike="noStrike" cap="none" normalizeH="0" baseline="0" dirty="0">
                <a:ln>
                  <a:noFill/>
                </a:ln>
                <a:solidFill>
                  <a:schemeClr val="bg1"/>
                </a:solidFill>
                <a:effectLst/>
                <a:latin typeface="Montserrat Light" pitchFamily="2" charset="0"/>
                <a:ea typeface="Open Sans" pitchFamily="2" charset="0"/>
                <a:cs typeface="Open Sans" pitchFamily="2" charset="0"/>
              </a:rPr>
              <a:t> Clear recommendations for decision-making.</a:t>
            </a:r>
          </a:p>
        </p:txBody>
      </p:sp>
      <p:cxnSp>
        <p:nvCxnSpPr>
          <p:cNvPr id="26" name="Straight Connector 25">
            <a:extLst>
              <a:ext uri="{FF2B5EF4-FFF2-40B4-BE49-F238E27FC236}">
                <a16:creationId xmlns:a16="http://schemas.microsoft.com/office/drawing/2014/main" id="{4BDE97BD-EAE4-6340-47D1-CF80D4904A8A}"/>
              </a:ext>
            </a:extLst>
          </p:cNvPr>
          <p:cNvCxnSpPr/>
          <p:nvPr/>
        </p:nvCxnSpPr>
        <p:spPr>
          <a:xfrm>
            <a:off x="7372350" y="3616367"/>
            <a:ext cx="4648200"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pic>
        <p:nvPicPr>
          <p:cNvPr id="18" name="Picture 17">
            <a:extLst>
              <a:ext uri="{FF2B5EF4-FFF2-40B4-BE49-F238E27FC236}">
                <a16:creationId xmlns:a16="http://schemas.microsoft.com/office/drawing/2014/main" id="{6F83EC34-EFCA-5153-4740-5AC8E5CB475D}"/>
              </a:ext>
            </a:extLst>
          </p:cNvPr>
          <p:cNvPicPr>
            <a:picLocks noChangeAspect="1"/>
          </p:cNvPicPr>
          <p:nvPr/>
        </p:nvPicPr>
        <p:blipFill>
          <a:blip r:embed="rId8"/>
          <a:srcRect l="17146" r="19986"/>
          <a:stretch/>
        </p:blipFill>
        <p:spPr>
          <a:xfrm>
            <a:off x="7735329" y="1933575"/>
            <a:ext cx="3999471" cy="3365584"/>
          </a:xfrm>
          <a:prstGeom prst="rect">
            <a:avLst/>
          </a:prstGeom>
        </p:spPr>
      </p:pic>
      <p:sp>
        <p:nvSpPr>
          <p:cNvPr id="28" name="TextBox 27">
            <a:extLst>
              <a:ext uri="{FF2B5EF4-FFF2-40B4-BE49-F238E27FC236}">
                <a16:creationId xmlns:a16="http://schemas.microsoft.com/office/drawing/2014/main" id="{6476AB0F-6DBC-675A-81D6-27F4D616D177}"/>
              </a:ext>
            </a:extLst>
          </p:cNvPr>
          <p:cNvSpPr txBox="1"/>
          <p:nvPr/>
        </p:nvSpPr>
        <p:spPr>
          <a:xfrm>
            <a:off x="-10373100" y="875600"/>
            <a:ext cx="10058400" cy="646331"/>
          </a:xfrm>
          <a:prstGeom prst="rect">
            <a:avLst/>
          </a:prstGeom>
          <a:noFill/>
        </p:spPr>
        <p:txBody>
          <a:bodyPr wrap="square" rtlCol="0">
            <a:spAutoFit/>
          </a:bodyPr>
          <a:lstStyle/>
          <a:p>
            <a:r>
              <a:rPr lang="en-US" sz="3600" dirty="0">
                <a:solidFill>
                  <a:schemeClr val="bg1"/>
                </a:solidFill>
                <a:latin typeface="Montserrat Black" pitchFamily="2" charset="0"/>
              </a:rPr>
              <a:t>Challenges Faced During Development</a:t>
            </a:r>
          </a:p>
        </p:txBody>
      </p:sp>
      <p:cxnSp>
        <p:nvCxnSpPr>
          <p:cNvPr id="30" name="Straight Connector 29">
            <a:extLst>
              <a:ext uri="{FF2B5EF4-FFF2-40B4-BE49-F238E27FC236}">
                <a16:creationId xmlns:a16="http://schemas.microsoft.com/office/drawing/2014/main" id="{0E88F0F4-2608-0688-A7F4-70DA339B236A}"/>
              </a:ext>
            </a:extLst>
          </p:cNvPr>
          <p:cNvCxnSpPr>
            <a:cxnSpLocks/>
          </p:cNvCxnSpPr>
          <p:nvPr/>
        </p:nvCxnSpPr>
        <p:spPr>
          <a:xfrm>
            <a:off x="-13506450" y="1606232"/>
            <a:ext cx="9925050"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sp>
        <p:nvSpPr>
          <p:cNvPr id="2" name="Rectangle 1">
            <a:extLst>
              <a:ext uri="{FF2B5EF4-FFF2-40B4-BE49-F238E27FC236}">
                <a16:creationId xmlns:a16="http://schemas.microsoft.com/office/drawing/2014/main" id="{0B97886F-4909-5F7B-672C-2CFDBFF5018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Users input structural, environmental, or social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The system evaluates the input against </a:t>
            </a:r>
            <a:r>
              <a:rPr kumimoji="0" lang="en-US" altLang="en-US" sz="1800" b="1" i="0" u="none" strike="noStrike" cap="none" normalizeH="0" baseline="0">
                <a:ln>
                  <a:noFill/>
                </a:ln>
                <a:solidFill>
                  <a:schemeClr val="tx1"/>
                </a:solidFill>
                <a:effectLst/>
                <a:latin typeface="Arial" panose="020B0604020202020204" pitchFamily="34" charset="0"/>
              </a:rPr>
              <a:t>43 rules</a:t>
            </a:r>
            <a:r>
              <a:rPr kumimoji="0" lang="en-US" altLang="en-US" sz="1800" b="0" i="0" u="none" strike="noStrike" cap="none" normalizeH="0" baseline="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Recommendations are prioritized based on confidence and severity. </a:t>
            </a:r>
          </a:p>
        </p:txBody>
      </p:sp>
      <p:sp>
        <p:nvSpPr>
          <p:cNvPr id="3" name="Rectangle 2">
            <a:extLst>
              <a:ext uri="{FF2B5EF4-FFF2-40B4-BE49-F238E27FC236}">
                <a16:creationId xmlns:a16="http://schemas.microsoft.com/office/drawing/2014/main" id="{0A0D1E13-40BC-FC84-07E2-20500D8AF6EE}"/>
              </a:ext>
            </a:extLst>
          </p:cNvPr>
          <p:cNvSpPr>
            <a:spLocks noChangeArrowheads="1"/>
          </p:cNvSpPr>
          <p:nvPr/>
        </p:nvSpPr>
        <p:spPr bwMode="auto">
          <a:xfrm>
            <a:off x="12463650" y="1922145"/>
            <a:ext cx="824865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bg1"/>
                </a:solidFill>
                <a:effectLst/>
                <a:latin typeface="Montserrat Light" pitchFamily="2" charset="0"/>
              </a:rPr>
              <a:t>Rule Formulation:</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Crafting 43 rules based on reliable sources like FEMA and MDPI.</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Adapting rules to address Gaza's unique post-conflict challenges.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bg1"/>
                </a:solidFill>
                <a:effectLst/>
                <a:latin typeface="Montserrat Light" pitchFamily="2" charset="0"/>
              </a:rPr>
              <a:t>Testing and Debugging:</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Managing interdependencies in combined rules.</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Extensively testing edge cases to ensure system reliability.</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bg1"/>
                </a:solidFill>
                <a:effectLst/>
                <a:latin typeface="Montserrat Light" pitchFamily="2" charset="0"/>
              </a:rPr>
              <a:t>Fuzzy Logic Integration:</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Handling uncertainty with confidence levels and fuzzy logic.</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Resolving errors during implementation and calibration.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bg1"/>
                </a:solidFill>
                <a:effectLst/>
                <a:latin typeface="Montserrat Light" pitchFamily="2" charset="0"/>
              </a:rPr>
              <a:t>Scalability and Maintenance:</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Balancing rule complexity with usability.</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Ensuring adaptability for future needs.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bg1"/>
                </a:solidFill>
                <a:effectLst/>
                <a:latin typeface="Montserrat Light" pitchFamily="2" charset="0"/>
              </a:rPr>
              <a:t>User Interface Design:</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Developing an intuitive, user-friendly </a:t>
            </a:r>
            <a:r>
              <a:rPr kumimoji="0" lang="en-US" altLang="en-US" i="0" u="none" strike="noStrike" cap="none" normalizeH="0" baseline="0" dirty="0" err="1">
                <a:ln>
                  <a:noFill/>
                </a:ln>
                <a:solidFill>
                  <a:schemeClr val="bg1"/>
                </a:solidFill>
                <a:effectLst/>
                <a:latin typeface="Montserrat Light" pitchFamily="2" charset="0"/>
              </a:rPr>
              <a:t>Streamlit</a:t>
            </a:r>
            <a:r>
              <a:rPr kumimoji="0" lang="en-US" altLang="en-US" i="0" u="none" strike="noStrike" cap="none" normalizeH="0" baseline="0" dirty="0">
                <a:ln>
                  <a:noFill/>
                </a:ln>
                <a:solidFill>
                  <a:schemeClr val="bg1"/>
                </a:solidFill>
                <a:effectLst/>
                <a:latin typeface="Montserrat Light" pitchFamily="2" charset="0"/>
              </a:rPr>
              <a:t> UI.</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Aligning technical functionality with a seamless user experience.</a:t>
            </a:r>
          </a:p>
        </p:txBody>
      </p:sp>
    </p:spTree>
    <p:extLst>
      <p:ext uri="{BB962C8B-B14F-4D97-AF65-F5344CB8AC3E}">
        <p14:creationId xmlns:p14="http://schemas.microsoft.com/office/powerpoint/2010/main" val="1696416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34AA3-66F8-7318-2887-D10197FB900A}"/>
            </a:ext>
          </a:extLst>
        </p:cNvPr>
        <p:cNvGrpSpPr/>
        <p:nvPr/>
      </p:nvGrpSpPr>
      <p:grpSpPr>
        <a:xfrm>
          <a:off x="0" y="0"/>
          <a:ext cx="0" cy="0"/>
          <a:chOff x="0" y="0"/>
          <a:chExt cx="0" cy="0"/>
        </a:xfrm>
      </p:grpSpPr>
      <p:pic>
        <p:nvPicPr>
          <p:cNvPr id="8" name="Picture 7" descr="A person sitting in a destroyed city&#10;&#10;Description automatically generated">
            <a:extLst>
              <a:ext uri="{FF2B5EF4-FFF2-40B4-BE49-F238E27FC236}">
                <a16:creationId xmlns:a16="http://schemas.microsoft.com/office/drawing/2014/main" id="{8630244F-166F-9227-31D5-DECA42A0B314}"/>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61000"/>
                    </a14:imgEffect>
                  </a14:imgLayer>
                </a14:imgProps>
              </a:ex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4" name="Picture 3" descr="A robot and a hand touching a digital screen&#10;&#10;Description automatically generated">
            <a:extLst>
              <a:ext uri="{FF2B5EF4-FFF2-40B4-BE49-F238E27FC236}">
                <a16:creationId xmlns:a16="http://schemas.microsoft.com/office/drawing/2014/main" id="{9855B17D-EC5C-1C77-7FED-7FD92327D470}"/>
              </a:ext>
            </a:extLst>
          </p:cNvPr>
          <p:cNvPicPr>
            <a:picLocks noChangeAspect="1"/>
          </p:cNvPicPr>
          <p:nvPr/>
        </p:nvPicPr>
        <p:blipFill>
          <a:blip r:embed="rId5">
            <a:extLst>
              <a:ext uri="{BEBA8EAE-BF5A-486C-A8C5-ECC9F3942E4B}">
                <a14:imgProps xmlns:a14="http://schemas.microsoft.com/office/drawing/2010/main">
                  <a14:imgLayer r:embed="rId6">
                    <a14:imgEffect>
                      <a14:artisticBlur radius="20"/>
                    </a14:imgEffect>
                    <a14:imgEffect>
                      <a14:brightnessContrast bright="-75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68E94EF0-1056-218A-0A8C-56C4CF73F1BE}"/>
              </a:ext>
            </a:extLst>
          </p:cNvPr>
          <p:cNvSpPr txBox="1"/>
          <p:nvPr/>
        </p:nvSpPr>
        <p:spPr>
          <a:xfrm>
            <a:off x="1066800" y="651597"/>
            <a:ext cx="10058400" cy="646331"/>
          </a:xfrm>
          <a:prstGeom prst="rect">
            <a:avLst/>
          </a:prstGeom>
          <a:noFill/>
        </p:spPr>
        <p:txBody>
          <a:bodyPr wrap="square" rtlCol="0">
            <a:spAutoFit/>
          </a:bodyPr>
          <a:lstStyle/>
          <a:p>
            <a:r>
              <a:rPr lang="en-US" sz="3600" dirty="0">
                <a:solidFill>
                  <a:schemeClr val="bg1"/>
                </a:solidFill>
                <a:latin typeface="Montserrat Black" pitchFamily="2" charset="0"/>
              </a:rPr>
              <a:t>Challenges Faced During Development</a:t>
            </a:r>
          </a:p>
        </p:txBody>
      </p:sp>
      <p:sp>
        <p:nvSpPr>
          <p:cNvPr id="2" name="Rectangle 1">
            <a:extLst>
              <a:ext uri="{FF2B5EF4-FFF2-40B4-BE49-F238E27FC236}">
                <a16:creationId xmlns:a16="http://schemas.microsoft.com/office/drawing/2014/main" id="{41D71394-2E37-8225-8113-AC5521F5BFD0}"/>
              </a:ext>
            </a:extLst>
          </p:cNvPr>
          <p:cNvSpPr>
            <a:spLocks noChangeArrowheads="1"/>
          </p:cNvSpPr>
          <p:nvPr/>
        </p:nvSpPr>
        <p:spPr bwMode="auto">
          <a:xfrm>
            <a:off x="1971674" y="1815806"/>
            <a:ext cx="824865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bg1"/>
                </a:solidFill>
                <a:effectLst/>
                <a:latin typeface="Montserrat Light" pitchFamily="2" charset="0"/>
              </a:rPr>
              <a:t>Rule Formulation:</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Crafting 43 rules based on reliable sources like FEMA and MDPI.</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Adapting rules to address Gaza's unique post-conflict challenges.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bg1"/>
                </a:solidFill>
                <a:effectLst/>
                <a:latin typeface="Montserrat Light" pitchFamily="2" charset="0"/>
              </a:rPr>
              <a:t>Testing and Debugging:</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Managing interdependencies in combined rules.</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Extensively testing edge cases to ensure system reliability.</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bg1"/>
                </a:solidFill>
                <a:effectLst/>
                <a:latin typeface="Montserrat Light" pitchFamily="2" charset="0"/>
              </a:rPr>
              <a:t>Fuzzy Logic Integration:</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Handling uncertainty with confidence levels and fuzzy logic.</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Resolving errors during implementation and calibration.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bg1"/>
                </a:solidFill>
                <a:effectLst/>
                <a:latin typeface="Montserrat Light" pitchFamily="2" charset="0"/>
              </a:rPr>
              <a:t>Scalability and Maintenance:</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Balancing rule complexity with usability.</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Ensuring adaptability for future needs.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bg1"/>
                </a:solidFill>
                <a:effectLst/>
                <a:latin typeface="Montserrat Light" pitchFamily="2" charset="0"/>
              </a:rPr>
              <a:t>User Interface Design:</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Developing an intuitive, user-friendly </a:t>
            </a:r>
            <a:r>
              <a:rPr kumimoji="0" lang="en-US" altLang="en-US" i="0" u="none" strike="noStrike" cap="none" normalizeH="0" baseline="0" dirty="0" err="1">
                <a:ln>
                  <a:noFill/>
                </a:ln>
                <a:solidFill>
                  <a:schemeClr val="bg1"/>
                </a:solidFill>
                <a:effectLst/>
                <a:latin typeface="Montserrat Light" pitchFamily="2" charset="0"/>
              </a:rPr>
              <a:t>Streamlit</a:t>
            </a:r>
            <a:r>
              <a:rPr kumimoji="0" lang="en-US" altLang="en-US" i="0" u="none" strike="noStrike" cap="none" normalizeH="0" baseline="0" dirty="0">
                <a:ln>
                  <a:noFill/>
                </a:ln>
                <a:solidFill>
                  <a:schemeClr val="bg1"/>
                </a:solidFill>
                <a:effectLst/>
                <a:latin typeface="Montserrat Light" pitchFamily="2" charset="0"/>
              </a:rPr>
              <a:t> UI.</a:t>
            </a:r>
          </a:p>
          <a:p>
            <a:pPr marL="742950" lvl="1" indent="-285750" eaLnBrk="0" fontAlgn="base" hangingPunct="0">
              <a:spcBef>
                <a:spcPct val="0"/>
              </a:spcBef>
              <a:spcAft>
                <a:spcPct val="0"/>
              </a:spcAft>
              <a:buFont typeface="Arial" panose="020B0604020202020204" pitchFamily="34" charset="0"/>
              <a:buChar char="•"/>
            </a:pPr>
            <a:r>
              <a:rPr kumimoji="0" lang="en-US" altLang="en-US" i="0" u="none" strike="noStrike" cap="none" normalizeH="0" baseline="0" dirty="0">
                <a:ln>
                  <a:noFill/>
                </a:ln>
                <a:solidFill>
                  <a:schemeClr val="bg1"/>
                </a:solidFill>
                <a:effectLst/>
                <a:latin typeface="Montserrat Light" pitchFamily="2" charset="0"/>
              </a:rPr>
              <a:t>Aligning technical functionality with a seamless user experience.</a:t>
            </a:r>
          </a:p>
        </p:txBody>
      </p:sp>
      <p:cxnSp>
        <p:nvCxnSpPr>
          <p:cNvPr id="26" name="Straight Connector 25">
            <a:extLst>
              <a:ext uri="{FF2B5EF4-FFF2-40B4-BE49-F238E27FC236}">
                <a16:creationId xmlns:a16="http://schemas.microsoft.com/office/drawing/2014/main" id="{029E37B3-3A91-04FB-B67B-28D95B786AF2}"/>
              </a:ext>
            </a:extLst>
          </p:cNvPr>
          <p:cNvCxnSpPr>
            <a:cxnSpLocks/>
          </p:cNvCxnSpPr>
          <p:nvPr/>
        </p:nvCxnSpPr>
        <p:spPr>
          <a:xfrm>
            <a:off x="1066800" y="1400372"/>
            <a:ext cx="9925050"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pic>
        <p:nvPicPr>
          <p:cNvPr id="7" name="Picture 6" descr="A person sitting in a destroyed city&#10;&#10;Description automatically generated">
            <a:extLst>
              <a:ext uri="{FF2B5EF4-FFF2-40B4-BE49-F238E27FC236}">
                <a16:creationId xmlns:a16="http://schemas.microsoft.com/office/drawing/2014/main" id="{32BCB7E6-2C2D-480B-2D8B-815B521C2296}"/>
              </a:ext>
            </a:extLst>
          </p:cNvPr>
          <p:cNvPicPr>
            <a:picLocks noChangeAspect="1"/>
          </p:cNvPicPr>
          <p:nvPr/>
        </p:nvPicPr>
        <p:blipFill>
          <a:blip r:embed="rId7">
            <a:extLst>
              <a:ext uri="{BEBA8EAE-BF5A-486C-A8C5-ECC9F3942E4B}">
                <a14:imgProps xmlns:a14="http://schemas.microsoft.com/office/drawing/2010/main">
                  <a14:imgLayer r:embed="rId4">
                    <a14:imgEffect>
                      <a14:artisticBlur radius="36"/>
                    </a14:imgEffect>
                    <a14:imgEffect>
                      <a14:brightnessContrast bright="-61000"/>
                    </a14:imgEffect>
                  </a14:imgLayer>
                </a14:imgProps>
              </a:ext>
              <a:ext uri="{28A0092B-C50C-407E-A947-70E740481C1C}">
                <a14:useLocalDpi xmlns:a14="http://schemas.microsoft.com/office/drawing/2010/main" val="0"/>
              </a:ext>
            </a:extLst>
          </a:blip>
          <a:srcRect l="100000" r="-6250"/>
          <a:stretch/>
        </p:blipFill>
        <p:spPr>
          <a:xfrm>
            <a:off x="12192000" y="0"/>
            <a:ext cx="762000" cy="6858000"/>
          </a:xfrm>
          <a:prstGeom prst="rect">
            <a:avLst/>
          </a:prstGeom>
        </p:spPr>
      </p:pic>
      <p:sp>
        <p:nvSpPr>
          <p:cNvPr id="3" name="TextBox 2">
            <a:extLst>
              <a:ext uri="{FF2B5EF4-FFF2-40B4-BE49-F238E27FC236}">
                <a16:creationId xmlns:a16="http://schemas.microsoft.com/office/drawing/2014/main" id="{42038742-C349-F87B-F81F-C5F69D324A23}"/>
              </a:ext>
            </a:extLst>
          </p:cNvPr>
          <p:cNvSpPr txBox="1"/>
          <p:nvPr/>
        </p:nvSpPr>
        <p:spPr>
          <a:xfrm>
            <a:off x="13258800" y="528487"/>
            <a:ext cx="3695700" cy="769441"/>
          </a:xfrm>
          <a:prstGeom prst="rect">
            <a:avLst/>
          </a:prstGeom>
          <a:noFill/>
        </p:spPr>
        <p:txBody>
          <a:bodyPr wrap="square" rtlCol="0">
            <a:spAutoFit/>
          </a:bodyPr>
          <a:lstStyle/>
          <a:p>
            <a:r>
              <a:rPr lang="en-US" sz="4400" dirty="0">
                <a:solidFill>
                  <a:schemeClr val="bg1"/>
                </a:solidFill>
                <a:latin typeface="Montserrat Black" pitchFamily="2" charset="0"/>
              </a:rPr>
              <a:t>Conclusion</a:t>
            </a:r>
          </a:p>
        </p:txBody>
      </p:sp>
      <p:sp>
        <p:nvSpPr>
          <p:cNvPr id="9" name="Rectangle 8">
            <a:extLst>
              <a:ext uri="{FF2B5EF4-FFF2-40B4-BE49-F238E27FC236}">
                <a16:creationId xmlns:a16="http://schemas.microsoft.com/office/drawing/2014/main" id="{FE230D68-99FF-CA7C-1EA9-2F8E2349AC4C}"/>
              </a:ext>
            </a:extLst>
          </p:cNvPr>
          <p:cNvSpPr>
            <a:spLocks noChangeArrowheads="1"/>
          </p:cNvSpPr>
          <p:nvPr/>
        </p:nvSpPr>
        <p:spPr bwMode="auto">
          <a:xfrm>
            <a:off x="12706350" y="1528199"/>
            <a:ext cx="5238750"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b="1" dirty="0">
                <a:solidFill>
                  <a:schemeClr val="bg1"/>
                </a:solidFill>
                <a:latin typeface="Montserrat Light" pitchFamily="2" charset="0"/>
              </a:rPr>
              <a:t>Key Outcomes:</a:t>
            </a:r>
            <a:endParaRPr lang="en-US" dirty="0">
              <a:solidFill>
                <a:schemeClr val="bg1"/>
              </a:solidFill>
              <a:latin typeface="Montserrat Light" pitchFamily="2" charset="0"/>
            </a:endParaRPr>
          </a:p>
          <a:p>
            <a:pPr marL="285750" indent="-285750">
              <a:buFont typeface="Arial" panose="020B0604020202020204" pitchFamily="34" charset="0"/>
              <a:buChar char="•"/>
            </a:pPr>
            <a:r>
              <a:rPr lang="en-US" dirty="0">
                <a:solidFill>
                  <a:schemeClr val="bg1"/>
                </a:solidFill>
                <a:latin typeface="Montserrat Light" pitchFamily="2" charset="0"/>
              </a:rPr>
              <a:t>Developed a robust rule-based expert system for post-war building assessment in Gaza.</a:t>
            </a:r>
          </a:p>
          <a:p>
            <a:pPr marL="285750" indent="-285750">
              <a:buFont typeface="Arial" panose="020B0604020202020204" pitchFamily="34" charset="0"/>
              <a:buChar char="•"/>
            </a:pPr>
            <a:r>
              <a:rPr lang="en-US" dirty="0">
                <a:solidFill>
                  <a:schemeClr val="bg1"/>
                </a:solidFill>
                <a:latin typeface="Montserrat Light" pitchFamily="2" charset="0"/>
              </a:rPr>
              <a:t>Integrated structural, environmental, and social factors into actionable recommendations.</a:t>
            </a:r>
          </a:p>
          <a:p>
            <a:pPr marL="285750" indent="-285750">
              <a:buFont typeface="Arial" panose="020B0604020202020204" pitchFamily="34" charset="0"/>
              <a:buChar char="•"/>
            </a:pPr>
            <a:r>
              <a:rPr lang="en-US" dirty="0">
                <a:solidFill>
                  <a:schemeClr val="bg1"/>
                </a:solidFill>
                <a:latin typeface="Montserrat Light" pitchFamily="2" charset="0"/>
              </a:rPr>
              <a:t>Delivered a user-friendly interface for real-time decision-making.</a:t>
            </a:r>
          </a:p>
          <a:p>
            <a:r>
              <a:rPr lang="en-US" b="1" dirty="0">
                <a:solidFill>
                  <a:schemeClr val="bg1"/>
                </a:solidFill>
                <a:latin typeface="Montserrat Light" pitchFamily="2" charset="0"/>
              </a:rPr>
              <a:t>Innovations:</a:t>
            </a:r>
            <a:endParaRPr lang="en-US" dirty="0">
              <a:solidFill>
                <a:schemeClr val="bg1"/>
              </a:solidFill>
              <a:latin typeface="Montserrat Light" pitchFamily="2" charset="0"/>
            </a:endParaRPr>
          </a:p>
          <a:p>
            <a:pPr marL="285750" indent="-285750">
              <a:buFont typeface="Arial" panose="020B0604020202020204" pitchFamily="34" charset="0"/>
              <a:buChar char="•"/>
            </a:pPr>
            <a:r>
              <a:rPr lang="en-US" dirty="0">
                <a:solidFill>
                  <a:schemeClr val="bg1"/>
                </a:solidFill>
                <a:latin typeface="Montserrat Light" pitchFamily="2" charset="0"/>
              </a:rPr>
              <a:t>Combined rules to address interconnected risks (e.g., hazardous zones and structural damage).</a:t>
            </a:r>
          </a:p>
          <a:p>
            <a:pPr marL="285750" indent="-285750">
              <a:buFont typeface="Arial" panose="020B0604020202020204" pitchFamily="34" charset="0"/>
              <a:buChar char="•"/>
            </a:pPr>
            <a:r>
              <a:rPr lang="en-US" dirty="0">
                <a:solidFill>
                  <a:schemeClr val="bg1"/>
                </a:solidFill>
                <a:latin typeface="Montserrat Light" pitchFamily="2" charset="0"/>
              </a:rPr>
              <a:t>Applied fuzzy logic to handle uncertainty effectively.</a:t>
            </a:r>
          </a:p>
          <a:p>
            <a:pPr marL="285750" indent="-285750">
              <a:buFont typeface="Arial" panose="020B0604020202020204" pitchFamily="34" charset="0"/>
              <a:buChar char="•"/>
            </a:pPr>
            <a:r>
              <a:rPr lang="en-US" dirty="0">
                <a:solidFill>
                  <a:schemeClr val="bg1"/>
                </a:solidFill>
                <a:latin typeface="Montserrat Light" pitchFamily="2" charset="0"/>
              </a:rPr>
              <a:t>Built a scalable solution tailored to Gaza’s post-conflict challenges.</a:t>
            </a:r>
          </a:p>
        </p:txBody>
      </p:sp>
    </p:spTree>
    <p:extLst>
      <p:ext uri="{BB962C8B-B14F-4D97-AF65-F5344CB8AC3E}">
        <p14:creationId xmlns:p14="http://schemas.microsoft.com/office/powerpoint/2010/main" val="14650505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678948-546D-A413-59F3-C7F36356BAD4}"/>
            </a:ext>
          </a:extLst>
        </p:cNvPr>
        <p:cNvGrpSpPr/>
        <p:nvPr/>
      </p:nvGrpSpPr>
      <p:grpSpPr>
        <a:xfrm>
          <a:off x="0" y="0"/>
          <a:ext cx="0" cy="0"/>
          <a:chOff x="0" y="0"/>
          <a:chExt cx="0" cy="0"/>
        </a:xfrm>
      </p:grpSpPr>
      <p:pic>
        <p:nvPicPr>
          <p:cNvPr id="11" name="Picture 10">
            <a:extLst>
              <a:ext uri="{FF2B5EF4-FFF2-40B4-BE49-F238E27FC236}">
                <a16:creationId xmlns:a16="http://schemas.microsoft.com/office/drawing/2014/main" id="{B81E63BE-D4C5-3D87-5061-5DD83854EF4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1000"/>
                    </a14:imgEffect>
                  </a14:imgLayer>
                </a14:imgProps>
              </a:ext>
              <a:ext uri="{28A0092B-C50C-407E-A947-70E740481C1C}">
                <a14:useLocalDpi xmlns:a14="http://schemas.microsoft.com/office/drawing/2010/main" val="0"/>
              </a:ext>
            </a:extLst>
          </a:blip>
          <a:srcRect t="7959" b="8736"/>
          <a:stretch/>
        </p:blipFill>
        <p:spPr>
          <a:xfrm>
            <a:off x="-95250" y="0"/>
            <a:ext cx="12287250" cy="6858000"/>
          </a:xfrm>
          <a:prstGeom prst="rect">
            <a:avLst/>
          </a:prstGeom>
        </p:spPr>
      </p:pic>
      <p:pic>
        <p:nvPicPr>
          <p:cNvPr id="4" name="Picture 3" descr="A person sitting in a destroyed city&#10;&#10;Description automatically generated">
            <a:extLst>
              <a:ext uri="{FF2B5EF4-FFF2-40B4-BE49-F238E27FC236}">
                <a16:creationId xmlns:a16="http://schemas.microsoft.com/office/drawing/2014/main" id="{8C22DD28-13E4-07BB-461C-6EA84783E7F1}"/>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61000"/>
                    </a14:imgEffect>
                  </a14:imgLayer>
                </a14:imgProps>
              </a:ext>
              <a:ext uri="{28A0092B-C50C-407E-A947-70E740481C1C}">
                <a14:useLocalDpi xmlns:a14="http://schemas.microsoft.com/office/drawing/2010/main" val="0"/>
              </a:ext>
            </a:extLst>
          </a:blip>
          <a:stretch>
            <a:fillRect/>
          </a:stretch>
        </p:blipFill>
        <p:spPr>
          <a:xfrm>
            <a:off x="0" y="0"/>
            <a:ext cx="12191999" cy="6858000"/>
          </a:xfrm>
          <a:prstGeom prst="rect">
            <a:avLst/>
          </a:prstGeom>
        </p:spPr>
      </p:pic>
      <p:cxnSp>
        <p:nvCxnSpPr>
          <p:cNvPr id="26" name="Straight Connector 25">
            <a:extLst>
              <a:ext uri="{FF2B5EF4-FFF2-40B4-BE49-F238E27FC236}">
                <a16:creationId xmlns:a16="http://schemas.microsoft.com/office/drawing/2014/main" id="{51FE1765-EC8E-D4B9-71F3-8AC9A67DC344}"/>
              </a:ext>
            </a:extLst>
          </p:cNvPr>
          <p:cNvCxnSpPr>
            <a:cxnSpLocks/>
          </p:cNvCxnSpPr>
          <p:nvPr/>
        </p:nvCxnSpPr>
        <p:spPr>
          <a:xfrm>
            <a:off x="-11029950" y="997986"/>
            <a:ext cx="9925050"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pic>
        <p:nvPicPr>
          <p:cNvPr id="7" name="Picture 6" descr="A person sitting in a destroyed city&#10;&#10;Description automatically generated">
            <a:extLst>
              <a:ext uri="{FF2B5EF4-FFF2-40B4-BE49-F238E27FC236}">
                <a16:creationId xmlns:a16="http://schemas.microsoft.com/office/drawing/2014/main" id="{03D4D467-6FD4-BBAA-1053-0A2156F53714}"/>
              </a:ext>
            </a:extLst>
          </p:cNvPr>
          <p:cNvPicPr>
            <a:picLocks noChangeAspect="1"/>
          </p:cNvPicPr>
          <p:nvPr/>
        </p:nvPicPr>
        <p:blipFill>
          <a:blip r:embed="rId7">
            <a:extLst>
              <a:ext uri="{BEBA8EAE-BF5A-486C-A8C5-ECC9F3942E4B}">
                <a14:imgProps xmlns:a14="http://schemas.microsoft.com/office/drawing/2010/main">
                  <a14:imgLayer r:embed="rId6">
                    <a14:imgEffect>
                      <a14:artisticBlur radius="36"/>
                    </a14:imgEffect>
                    <a14:imgEffect>
                      <a14:brightnessContrast bright="-61000"/>
                    </a14:imgEffect>
                  </a14:imgLayer>
                </a14:imgProps>
              </a:ext>
              <a:ext uri="{28A0092B-C50C-407E-A947-70E740481C1C}">
                <a14:useLocalDpi xmlns:a14="http://schemas.microsoft.com/office/drawing/2010/main" val="0"/>
              </a:ext>
            </a:extLst>
          </a:blip>
          <a:srcRect l="54219"/>
          <a:stretch/>
        </p:blipFill>
        <p:spPr>
          <a:xfrm>
            <a:off x="6610350" y="0"/>
            <a:ext cx="5581650" cy="6858000"/>
          </a:xfrm>
          <a:prstGeom prst="rect">
            <a:avLst/>
          </a:prstGeom>
        </p:spPr>
      </p:pic>
      <p:sp>
        <p:nvSpPr>
          <p:cNvPr id="6" name="TextBox 5">
            <a:extLst>
              <a:ext uri="{FF2B5EF4-FFF2-40B4-BE49-F238E27FC236}">
                <a16:creationId xmlns:a16="http://schemas.microsoft.com/office/drawing/2014/main" id="{3A6789F8-B598-574B-2B65-8CBCA45B3322}"/>
              </a:ext>
            </a:extLst>
          </p:cNvPr>
          <p:cNvSpPr txBox="1"/>
          <p:nvPr/>
        </p:nvSpPr>
        <p:spPr>
          <a:xfrm>
            <a:off x="7553325" y="569792"/>
            <a:ext cx="3695700" cy="769441"/>
          </a:xfrm>
          <a:prstGeom prst="rect">
            <a:avLst/>
          </a:prstGeom>
          <a:noFill/>
        </p:spPr>
        <p:txBody>
          <a:bodyPr wrap="square" rtlCol="0">
            <a:spAutoFit/>
          </a:bodyPr>
          <a:lstStyle/>
          <a:p>
            <a:r>
              <a:rPr lang="en-US" sz="4400" dirty="0">
                <a:solidFill>
                  <a:schemeClr val="bg1"/>
                </a:solidFill>
                <a:latin typeface="Montserrat Black" pitchFamily="2" charset="0"/>
              </a:rPr>
              <a:t>Conclusion</a:t>
            </a:r>
          </a:p>
        </p:txBody>
      </p:sp>
      <p:sp>
        <p:nvSpPr>
          <p:cNvPr id="2" name="Rectangle 1">
            <a:extLst>
              <a:ext uri="{FF2B5EF4-FFF2-40B4-BE49-F238E27FC236}">
                <a16:creationId xmlns:a16="http://schemas.microsoft.com/office/drawing/2014/main" id="{5AD9A921-9AAC-8079-F3D8-B1AA4BB101A2}"/>
              </a:ext>
            </a:extLst>
          </p:cNvPr>
          <p:cNvSpPr>
            <a:spLocks noChangeArrowheads="1"/>
          </p:cNvSpPr>
          <p:nvPr/>
        </p:nvSpPr>
        <p:spPr bwMode="auto">
          <a:xfrm>
            <a:off x="6781800" y="1486894"/>
            <a:ext cx="5238750"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b="1" dirty="0">
                <a:solidFill>
                  <a:schemeClr val="bg1"/>
                </a:solidFill>
                <a:latin typeface="Montserrat Light" pitchFamily="2" charset="0"/>
              </a:rPr>
              <a:t>Key Outcomes:</a:t>
            </a:r>
            <a:endParaRPr lang="en-US" dirty="0">
              <a:solidFill>
                <a:schemeClr val="bg1"/>
              </a:solidFill>
              <a:latin typeface="Montserrat Light" pitchFamily="2" charset="0"/>
            </a:endParaRPr>
          </a:p>
          <a:p>
            <a:pPr marL="285750" indent="-285750">
              <a:buFont typeface="Arial" panose="020B0604020202020204" pitchFamily="34" charset="0"/>
              <a:buChar char="•"/>
            </a:pPr>
            <a:r>
              <a:rPr lang="en-US" dirty="0">
                <a:solidFill>
                  <a:schemeClr val="bg1"/>
                </a:solidFill>
                <a:latin typeface="Montserrat Light" pitchFamily="2" charset="0"/>
              </a:rPr>
              <a:t>Developed a robust rule-based expert system for post-war building assessment in Gaza.</a:t>
            </a:r>
          </a:p>
          <a:p>
            <a:pPr marL="285750" indent="-285750">
              <a:buFont typeface="Arial" panose="020B0604020202020204" pitchFamily="34" charset="0"/>
              <a:buChar char="•"/>
            </a:pPr>
            <a:r>
              <a:rPr lang="en-US" dirty="0">
                <a:solidFill>
                  <a:schemeClr val="bg1"/>
                </a:solidFill>
                <a:latin typeface="Montserrat Light" pitchFamily="2" charset="0"/>
              </a:rPr>
              <a:t>Integrated structural, environmental, and social factors into actionable recommendations.</a:t>
            </a:r>
          </a:p>
          <a:p>
            <a:pPr marL="285750" indent="-285750">
              <a:buFont typeface="Arial" panose="020B0604020202020204" pitchFamily="34" charset="0"/>
              <a:buChar char="•"/>
            </a:pPr>
            <a:r>
              <a:rPr lang="en-US" dirty="0">
                <a:solidFill>
                  <a:schemeClr val="bg1"/>
                </a:solidFill>
                <a:latin typeface="Montserrat Light" pitchFamily="2" charset="0"/>
              </a:rPr>
              <a:t>Delivered a user-friendly interface for real-time decision-making.</a:t>
            </a:r>
          </a:p>
          <a:p>
            <a:r>
              <a:rPr lang="en-US" b="1" dirty="0">
                <a:solidFill>
                  <a:schemeClr val="bg1"/>
                </a:solidFill>
                <a:latin typeface="Montserrat Light" pitchFamily="2" charset="0"/>
              </a:rPr>
              <a:t>Innovations:</a:t>
            </a:r>
            <a:endParaRPr lang="en-US" dirty="0">
              <a:solidFill>
                <a:schemeClr val="bg1"/>
              </a:solidFill>
              <a:latin typeface="Montserrat Light" pitchFamily="2" charset="0"/>
            </a:endParaRPr>
          </a:p>
          <a:p>
            <a:pPr marL="285750" indent="-285750">
              <a:buFont typeface="Arial" panose="020B0604020202020204" pitchFamily="34" charset="0"/>
              <a:buChar char="•"/>
            </a:pPr>
            <a:r>
              <a:rPr lang="en-US" dirty="0">
                <a:solidFill>
                  <a:schemeClr val="bg1"/>
                </a:solidFill>
                <a:latin typeface="Montserrat Light" pitchFamily="2" charset="0"/>
              </a:rPr>
              <a:t>Combined rules to address interconnected risks (e.g., landslide risk and critical infrastructure).</a:t>
            </a:r>
          </a:p>
          <a:p>
            <a:pPr marL="285750" indent="-285750">
              <a:buFont typeface="Arial" panose="020B0604020202020204" pitchFamily="34" charset="0"/>
              <a:buChar char="•"/>
            </a:pPr>
            <a:r>
              <a:rPr lang="en-US" dirty="0">
                <a:solidFill>
                  <a:schemeClr val="bg1"/>
                </a:solidFill>
                <a:latin typeface="Montserrat Light" pitchFamily="2" charset="0"/>
              </a:rPr>
              <a:t>Applied fuzzy logic to handle uncertainty effectively.</a:t>
            </a:r>
          </a:p>
          <a:p>
            <a:pPr marL="285750" indent="-285750">
              <a:buFont typeface="Arial" panose="020B0604020202020204" pitchFamily="34" charset="0"/>
              <a:buChar char="•"/>
            </a:pPr>
            <a:r>
              <a:rPr lang="en-US" dirty="0">
                <a:solidFill>
                  <a:schemeClr val="bg1"/>
                </a:solidFill>
                <a:latin typeface="Montserrat Light" pitchFamily="2" charset="0"/>
              </a:rPr>
              <a:t>Built a scalable solution tailored to Gaza’s post-conflict challenges.</a:t>
            </a:r>
          </a:p>
        </p:txBody>
      </p:sp>
      <p:pic>
        <p:nvPicPr>
          <p:cNvPr id="12" name="Picture 11">
            <a:extLst>
              <a:ext uri="{FF2B5EF4-FFF2-40B4-BE49-F238E27FC236}">
                <a16:creationId xmlns:a16="http://schemas.microsoft.com/office/drawing/2014/main" id="{7CDF9A9A-040C-F885-32AD-915D6D6A3E78}"/>
              </a:ext>
            </a:extLst>
          </p:cNvPr>
          <p:cNvPicPr>
            <a:picLocks noChangeAspect="1"/>
          </p:cNvPicPr>
          <p:nvPr/>
        </p:nvPicPr>
        <p:blipFill>
          <a:blip r:embed="rId8">
            <a:extLst>
              <a:ext uri="{BEBA8EAE-BF5A-486C-A8C5-ECC9F3942E4B}">
                <a14:imgProps xmlns:a14="http://schemas.microsoft.com/office/drawing/2010/main">
                  <a14:imgLayer r:embed="rId4">
                    <a14:imgEffect>
                      <a14:artisticBlur radius="24"/>
                    </a14:imgEffect>
                    <a14:imgEffect>
                      <a14:brightnessContrast bright="-71000"/>
                    </a14:imgEffect>
                  </a14:imgLayer>
                </a14:imgProps>
              </a:ext>
              <a:ext uri="{28A0092B-C50C-407E-A947-70E740481C1C}">
                <a14:useLocalDpi xmlns:a14="http://schemas.microsoft.com/office/drawing/2010/main" val="0"/>
              </a:ext>
            </a:extLst>
          </a:blip>
          <a:srcRect l="24787" t="-4305" r="23934" b="92041"/>
          <a:stretch/>
        </p:blipFill>
        <p:spPr>
          <a:xfrm>
            <a:off x="2945603" y="-1009650"/>
            <a:ext cx="6300793" cy="1009650"/>
          </a:xfrm>
          <a:prstGeom prst="rect">
            <a:avLst/>
          </a:prstGeom>
        </p:spPr>
      </p:pic>
      <p:sp>
        <p:nvSpPr>
          <p:cNvPr id="8" name="TextBox 7">
            <a:extLst>
              <a:ext uri="{FF2B5EF4-FFF2-40B4-BE49-F238E27FC236}">
                <a16:creationId xmlns:a16="http://schemas.microsoft.com/office/drawing/2014/main" id="{E65685AC-E835-D633-C8FA-892EC451EDFE}"/>
              </a:ext>
            </a:extLst>
          </p:cNvPr>
          <p:cNvSpPr txBox="1"/>
          <p:nvPr/>
        </p:nvSpPr>
        <p:spPr>
          <a:xfrm>
            <a:off x="-5503069" y="1736243"/>
            <a:ext cx="3695700" cy="769441"/>
          </a:xfrm>
          <a:prstGeom prst="rect">
            <a:avLst/>
          </a:prstGeom>
          <a:noFill/>
        </p:spPr>
        <p:txBody>
          <a:bodyPr wrap="square" rtlCol="0">
            <a:spAutoFit/>
          </a:bodyPr>
          <a:lstStyle/>
          <a:p>
            <a:r>
              <a:rPr lang="en-US" sz="4400" dirty="0">
                <a:solidFill>
                  <a:schemeClr val="bg1"/>
                </a:solidFill>
                <a:latin typeface="Montserrat Black" pitchFamily="2" charset="0"/>
              </a:rPr>
              <a:t>Thank you!</a:t>
            </a:r>
          </a:p>
        </p:txBody>
      </p:sp>
      <p:sp>
        <p:nvSpPr>
          <p:cNvPr id="9" name="Rectangle 8">
            <a:extLst>
              <a:ext uri="{FF2B5EF4-FFF2-40B4-BE49-F238E27FC236}">
                <a16:creationId xmlns:a16="http://schemas.microsoft.com/office/drawing/2014/main" id="{F7944685-90C1-FF4A-9FD9-6B33D8B81E14}"/>
              </a:ext>
            </a:extLst>
          </p:cNvPr>
          <p:cNvSpPr>
            <a:spLocks noChangeArrowheads="1"/>
          </p:cNvSpPr>
          <p:nvPr/>
        </p:nvSpPr>
        <p:spPr bwMode="auto">
          <a:xfrm>
            <a:off x="12596810" y="3148887"/>
            <a:ext cx="6205539"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b="1" dirty="0">
                <a:solidFill>
                  <a:schemeClr val="bg1"/>
                </a:solidFill>
                <a:latin typeface="Montserrat Light" pitchFamily="2" charset="0"/>
              </a:rPr>
              <a:t>Name: Walid K. W. </a:t>
            </a:r>
            <a:r>
              <a:rPr lang="en-US" b="1" dirty="0" err="1">
                <a:solidFill>
                  <a:schemeClr val="bg1"/>
                </a:solidFill>
                <a:latin typeface="Montserrat Light" pitchFamily="2" charset="0"/>
              </a:rPr>
              <a:t>Alsafadi</a:t>
            </a:r>
            <a:endParaRPr lang="en-US" b="1" dirty="0">
              <a:solidFill>
                <a:schemeClr val="bg1"/>
              </a:solidFill>
              <a:latin typeface="Montserrat Light" pitchFamily="2" charset="0"/>
            </a:endParaRPr>
          </a:p>
          <a:p>
            <a:pPr algn="ctr"/>
            <a:r>
              <a:rPr lang="en-US" b="1" dirty="0">
                <a:solidFill>
                  <a:schemeClr val="bg1"/>
                </a:solidFill>
                <a:latin typeface="Montserrat Light" pitchFamily="2" charset="0"/>
              </a:rPr>
              <a:t>Email: </a:t>
            </a:r>
            <a:r>
              <a:rPr lang="en-US" b="1" dirty="0">
                <a:solidFill>
                  <a:schemeClr val="bg1"/>
                </a:solidFill>
                <a:latin typeface="Montserrat Light" pitchFamily="2" charset="0"/>
                <a:hlinkClick r:id="rId9"/>
              </a:rPr>
              <a:t>walid.k.alsafadi@gmail.com</a:t>
            </a:r>
            <a:endParaRPr lang="en-US" b="1" dirty="0">
              <a:solidFill>
                <a:schemeClr val="bg1"/>
              </a:solidFill>
              <a:latin typeface="Montserrat Light" pitchFamily="2" charset="0"/>
            </a:endParaRPr>
          </a:p>
          <a:p>
            <a:pPr algn="ctr"/>
            <a:r>
              <a:rPr lang="en-US" b="1" dirty="0">
                <a:solidFill>
                  <a:schemeClr val="bg1"/>
                </a:solidFill>
                <a:latin typeface="Montserrat Light" pitchFamily="2" charset="0"/>
              </a:rPr>
              <a:t>GitHub Repo: </a:t>
            </a:r>
            <a:r>
              <a:rPr lang="en-US" b="1" dirty="0" err="1">
                <a:solidFill>
                  <a:schemeClr val="bg1"/>
                </a:solidFill>
                <a:latin typeface="Montserrat Light" pitchFamily="2" charset="0"/>
                <a:hlinkClick r:id="rId10"/>
              </a:rPr>
              <a:t>BuildingAssessment-ExpertSystem</a:t>
            </a:r>
            <a:endParaRPr lang="en-US" b="1" dirty="0">
              <a:solidFill>
                <a:schemeClr val="bg1"/>
              </a:solidFill>
              <a:latin typeface="Montserrat Light" pitchFamily="2" charset="0"/>
            </a:endParaRPr>
          </a:p>
          <a:p>
            <a:pPr algn="ctr"/>
            <a:r>
              <a:rPr lang="en-US" b="1" dirty="0">
                <a:solidFill>
                  <a:schemeClr val="bg1"/>
                </a:solidFill>
                <a:latin typeface="Montserrat Light" pitchFamily="2" charset="0"/>
              </a:rPr>
              <a:t>Project Demo:  </a:t>
            </a:r>
            <a:r>
              <a:rPr lang="en-US" b="1" dirty="0">
                <a:solidFill>
                  <a:schemeClr val="bg1"/>
                </a:solidFill>
                <a:latin typeface="Montserrat Light" pitchFamily="2" charset="0"/>
                <a:hlinkClick r:id="rId11"/>
              </a:rPr>
              <a:t>building-assessment-</a:t>
            </a:r>
            <a:r>
              <a:rPr lang="en-US" b="1" dirty="0" err="1">
                <a:solidFill>
                  <a:schemeClr val="bg1"/>
                </a:solidFill>
                <a:latin typeface="Montserrat Light" pitchFamily="2" charset="0"/>
                <a:hlinkClick r:id="rId11"/>
              </a:rPr>
              <a:t>es.streamlit.app</a:t>
            </a:r>
            <a:endParaRPr lang="en-US" b="1" dirty="0">
              <a:solidFill>
                <a:schemeClr val="bg1"/>
              </a:solidFill>
              <a:latin typeface="Montserrat Light" pitchFamily="2" charset="0"/>
            </a:endParaRPr>
          </a:p>
          <a:p>
            <a:pPr algn="ctr"/>
            <a:r>
              <a:rPr lang="en-US" b="1" dirty="0">
                <a:solidFill>
                  <a:schemeClr val="bg1"/>
                </a:solidFill>
                <a:latin typeface="Montserrat Light" pitchFamily="2" charset="0"/>
              </a:rPr>
              <a:t>LinkedIn: </a:t>
            </a:r>
            <a:r>
              <a:rPr lang="en-US" b="1" dirty="0">
                <a:solidFill>
                  <a:schemeClr val="bg1"/>
                </a:solidFill>
                <a:latin typeface="Montserrat Light" pitchFamily="2" charset="0"/>
                <a:hlinkClick r:id="rId12"/>
              </a:rPr>
              <a:t>in/</a:t>
            </a:r>
            <a:r>
              <a:rPr lang="en-US" b="1" dirty="0" err="1">
                <a:solidFill>
                  <a:schemeClr val="bg1"/>
                </a:solidFill>
                <a:latin typeface="Montserrat Light" pitchFamily="2" charset="0"/>
                <a:hlinkClick r:id="rId12"/>
              </a:rPr>
              <a:t>WalidAlsafadi</a:t>
            </a:r>
            <a:endParaRPr lang="en-US" dirty="0">
              <a:solidFill>
                <a:schemeClr val="bg1"/>
              </a:solidFill>
              <a:latin typeface="Montserrat Light" pitchFamily="2" charset="0"/>
            </a:endParaRPr>
          </a:p>
        </p:txBody>
      </p:sp>
      <p:sp>
        <p:nvSpPr>
          <p:cNvPr id="10" name="TextBox 9">
            <a:extLst>
              <a:ext uri="{FF2B5EF4-FFF2-40B4-BE49-F238E27FC236}">
                <a16:creationId xmlns:a16="http://schemas.microsoft.com/office/drawing/2014/main" id="{190E117D-3D50-AF61-B8D9-60AF8EF8639A}"/>
              </a:ext>
            </a:extLst>
          </p:cNvPr>
          <p:cNvSpPr txBox="1"/>
          <p:nvPr/>
        </p:nvSpPr>
        <p:spPr>
          <a:xfrm>
            <a:off x="-6107907" y="4835440"/>
            <a:ext cx="4905375" cy="954107"/>
          </a:xfrm>
          <a:prstGeom prst="rect">
            <a:avLst/>
          </a:prstGeom>
          <a:noFill/>
        </p:spPr>
        <p:txBody>
          <a:bodyPr wrap="square">
            <a:spAutoFit/>
          </a:bodyPr>
          <a:lstStyle/>
          <a:p>
            <a:r>
              <a:rPr lang="en-US" sz="2800" i="1" dirty="0">
                <a:solidFill>
                  <a:schemeClr val="bg1"/>
                </a:solidFill>
                <a:latin typeface="Montserrat Light" pitchFamily="2" charset="0"/>
              </a:rPr>
              <a:t>May peace prevail in Gaza and all around the world.</a:t>
            </a:r>
          </a:p>
        </p:txBody>
      </p:sp>
    </p:spTree>
    <p:extLst>
      <p:ext uri="{BB962C8B-B14F-4D97-AF65-F5344CB8AC3E}">
        <p14:creationId xmlns:p14="http://schemas.microsoft.com/office/powerpoint/2010/main" val="1343869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6BBE45-85ED-B61A-F9C6-A15E8A40AE0A}"/>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8F0C6198-BBBE-91F4-FE35-D433543B0233}"/>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1000"/>
                    </a14:imgEffect>
                  </a14:imgLayer>
                </a14:imgProps>
              </a:ext>
              <a:ext uri="{28A0092B-C50C-407E-A947-70E740481C1C}">
                <a14:useLocalDpi xmlns:a14="http://schemas.microsoft.com/office/drawing/2010/main" val="0"/>
              </a:ext>
            </a:extLst>
          </a:blip>
          <a:srcRect t="7959" b="8736"/>
          <a:stretch/>
        </p:blipFill>
        <p:spPr>
          <a:xfrm>
            <a:off x="-95250" y="0"/>
            <a:ext cx="12287250" cy="6858000"/>
          </a:xfrm>
          <a:prstGeom prst="rect">
            <a:avLst/>
          </a:prstGeom>
        </p:spPr>
      </p:pic>
      <p:pic>
        <p:nvPicPr>
          <p:cNvPr id="10" name="Picture 9">
            <a:extLst>
              <a:ext uri="{FF2B5EF4-FFF2-40B4-BE49-F238E27FC236}">
                <a16:creationId xmlns:a16="http://schemas.microsoft.com/office/drawing/2014/main" id="{06DC2316-7FD4-51A9-5CBF-D2BC93457225}"/>
              </a:ext>
            </a:extLst>
          </p:cNvPr>
          <p:cNvPicPr>
            <a:picLocks noChangeAspect="1"/>
          </p:cNvPicPr>
          <p:nvPr/>
        </p:nvPicPr>
        <p:blipFill>
          <a:blip r:embed="rId5">
            <a:extLst>
              <a:ext uri="{BEBA8EAE-BF5A-486C-A8C5-ECC9F3942E4B}">
                <a14:imgProps xmlns:a14="http://schemas.microsoft.com/office/drawing/2010/main">
                  <a14:imgLayer r:embed="rId4">
                    <a14:imgEffect>
                      <a14:artisticBlur radius="24"/>
                    </a14:imgEffect>
                    <a14:imgEffect>
                      <a14:brightnessContrast bright="-71000"/>
                    </a14:imgEffect>
                  </a14:imgLayer>
                </a14:imgProps>
              </a:ext>
              <a:ext uri="{28A0092B-C50C-407E-A947-70E740481C1C}">
                <a14:useLocalDpi xmlns:a14="http://schemas.microsoft.com/office/drawing/2010/main" val="0"/>
              </a:ext>
            </a:extLst>
          </a:blip>
          <a:srcRect l="24787" t="7959" r="23934" b="8736"/>
          <a:stretch/>
        </p:blipFill>
        <p:spPr>
          <a:xfrm>
            <a:off x="2945603" y="0"/>
            <a:ext cx="6300793" cy="6858000"/>
          </a:xfrm>
          <a:prstGeom prst="rect">
            <a:avLst/>
          </a:prstGeom>
        </p:spPr>
      </p:pic>
      <p:sp>
        <p:nvSpPr>
          <p:cNvPr id="6" name="TextBox 5">
            <a:extLst>
              <a:ext uri="{FF2B5EF4-FFF2-40B4-BE49-F238E27FC236}">
                <a16:creationId xmlns:a16="http://schemas.microsoft.com/office/drawing/2014/main" id="{BB1B0360-D02E-0F62-7E1C-5F6CC20B6299}"/>
              </a:ext>
            </a:extLst>
          </p:cNvPr>
          <p:cNvSpPr txBox="1"/>
          <p:nvPr/>
        </p:nvSpPr>
        <p:spPr>
          <a:xfrm>
            <a:off x="4248150" y="1459527"/>
            <a:ext cx="3695700" cy="769441"/>
          </a:xfrm>
          <a:prstGeom prst="rect">
            <a:avLst/>
          </a:prstGeom>
          <a:noFill/>
        </p:spPr>
        <p:txBody>
          <a:bodyPr wrap="square" rtlCol="0">
            <a:spAutoFit/>
          </a:bodyPr>
          <a:lstStyle/>
          <a:p>
            <a:r>
              <a:rPr lang="en-US" sz="4400" dirty="0">
                <a:solidFill>
                  <a:schemeClr val="bg1"/>
                </a:solidFill>
                <a:latin typeface="Montserrat Black" pitchFamily="2" charset="0"/>
              </a:rPr>
              <a:t>Thank you!</a:t>
            </a:r>
          </a:p>
        </p:txBody>
      </p:sp>
      <p:sp>
        <p:nvSpPr>
          <p:cNvPr id="2" name="Rectangle 1">
            <a:extLst>
              <a:ext uri="{FF2B5EF4-FFF2-40B4-BE49-F238E27FC236}">
                <a16:creationId xmlns:a16="http://schemas.microsoft.com/office/drawing/2014/main" id="{13147195-3441-117C-C236-A5D2766E7CFA}"/>
              </a:ext>
            </a:extLst>
          </p:cNvPr>
          <p:cNvSpPr>
            <a:spLocks noChangeArrowheads="1"/>
          </p:cNvSpPr>
          <p:nvPr/>
        </p:nvSpPr>
        <p:spPr bwMode="auto">
          <a:xfrm>
            <a:off x="2945604" y="2690336"/>
            <a:ext cx="6205539"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b="1" dirty="0">
                <a:solidFill>
                  <a:schemeClr val="bg1"/>
                </a:solidFill>
                <a:latin typeface="Montserrat Light" pitchFamily="2" charset="0"/>
              </a:rPr>
              <a:t>Name: Walid K. W. </a:t>
            </a:r>
            <a:r>
              <a:rPr lang="en-US" b="1" dirty="0" err="1">
                <a:solidFill>
                  <a:schemeClr val="bg1"/>
                </a:solidFill>
                <a:latin typeface="Montserrat Light" pitchFamily="2" charset="0"/>
              </a:rPr>
              <a:t>Alsafadi</a:t>
            </a:r>
            <a:endParaRPr lang="en-US" b="1" dirty="0">
              <a:solidFill>
                <a:schemeClr val="bg1"/>
              </a:solidFill>
              <a:latin typeface="Montserrat Light" pitchFamily="2" charset="0"/>
            </a:endParaRPr>
          </a:p>
          <a:p>
            <a:pPr algn="ctr"/>
            <a:r>
              <a:rPr lang="en-US" b="1" dirty="0">
                <a:solidFill>
                  <a:schemeClr val="bg1"/>
                </a:solidFill>
                <a:latin typeface="Montserrat Light" pitchFamily="2" charset="0"/>
              </a:rPr>
              <a:t>Email: </a:t>
            </a:r>
            <a:r>
              <a:rPr lang="en-US" b="1" dirty="0">
                <a:solidFill>
                  <a:schemeClr val="bg1"/>
                </a:solidFill>
                <a:latin typeface="Montserrat Light" pitchFamily="2" charset="0"/>
                <a:hlinkClick r:id="rId6"/>
              </a:rPr>
              <a:t>walid.k.alsafadi@gmail.com</a:t>
            </a:r>
            <a:endParaRPr lang="en-US" b="1" dirty="0">
              <a:solidFill>
                <a:schemeClr val="bg1"/>
              </a:solidFill>
              <a:latin typeface="Montserrat Light" pitchFamily="2" charset="0"/>
            </a:endParaRPr>
          </a:p>
          <a:p>
            <a:pPr algn="ctr"/>
            <a:r>
              <a:rPr lang="en-US" b="1" dirty="0">
                <a:solidFill>
                  <a:schemeClr val="bg1"/>
                </a:solidFill>
                <a:latin typeface="Montserrat Light" pitchFamily="2" charset="0"/>
              </a:rPr>
              <a:t>GitHub Repo: </a:t>
            </a:r>
            <a:r>
              <a:rPr lang="en-US" b="1" dirty="0" err="1">
                <a:solidFill>
                  <a:schemeClr val="bg1"/>
                </a:solidFill>
                <a:latin typeface="Montserrat Light" pitchFamily="2" charset="0"/>
                <a:hlinkClick r:id="rId7"/>
              </a:rPr>
              <a:t>BuildingAssessment-ExpertSystem</a:t>
            </a:r>
            <a:endParaRPr lang="en-US" b="1" dirty="0">
              <a:solidFill>
                <a:schemeClr val="bg1"/>
              </a:solidFill>
              <a:latin typeface="Montserrat Light" pitchFamily="2" charset="0"/>
            </a:endParaRPr>
          </a:p>
          <a:p>
            <a:pPr algn="ctr"/>
            <a:r>
              <a:rPr lang="en-US" b="1" dirty="0">
                <a:solidFill>
                  <a:schemeClr val="bg1"/>
                </a:solidFill>
                <a:latin typeface="Montserrat Light" pitchFamily="2" charset="0"/>
              </a:rPr>
              <a:t>Project Demo:  </a:t>
            </a:r>
            <a:r>
              <a:rPr lang="en-US" b="1" dirty="0">
                <a:solidFill>
                  <a:schemeClr val="bg1"/>
                </a:solidFill>
                <a:latin typeface="Montserrat Light" pitchFamily="2" charset="0"/>
                <a:hlinkClick r:id="rId8"/>
              </a:rPr>
              <a:t>building-assessment-</a:t>
            </a:r>
            <a:r>
              <a:rPr lang="en-US" b="1" dirty="0" err="1">
                <a:solidFill>
                  <a:schemeClr val="bg1"/>
                </a:solidFill>
                <a:latin typeface="Montserrat Light" pitchFamily="2" charset="0"/>
                <a:hlinkClick r:id="rId8"/>
              </a:rPr>
              <a:t>es.streamlit.app</a:t>
            </a:r>
            <a:endParaRPr lang="en-US" b="1" dirty="0">
              <a:solidFill>
                <a:schemeClr val="bg1"/>
              </a:solidFill>
              <a:latin typeface="Montserrat Light" pitchFamily="2" charset="0"/>
            </a:endParaRPr>
          </a:p>
          <a:p>
            <a:pPr algn="ctr"/>
            <a:r>
              <a:rPr lang="en-US" b="1" dirty="0">
                <a:solidFill>
                  <a:schemeClr val="bg1"/>
                </a:solidFill>
                <a:latin typeface="Montserrat Light" pitchFamily="2" charset="0"/>
              </a:rPr>
              <a:t>LinkedIn: </a:t>
            </a:r>
            <a:r>
              <a:rPr lang="en-US" b="1" dirty="0">
                <a:solidFill>
                  <a:schemeClr val="bg1"/>
                </a:solidFill>
                <a:latin typeface="Montserrat Light" pitchFamily="2" charset="0"/>
                <a:hlinkClick r:id="rId9"/>
              </a:rPr>
              <a:t>in/</a:t>
            </a:r>
            <a:r>
              <a:rPr lang="en-US" b="1" dirty="0" err="1">
                <a:solidFill>
                  <a:schemeClr val="bg1"/>
                </a:solidFill>
                <a:latin typeface="Montserrat Light" pitchFamily="2" charset="0"/>
                <a:hlinkClick r:id="rId9"/>
              </a:rPr>
              <a:t>WalidAlsafadi</a:t>
            </a:r>
            <a:endParaRPr lang="en-US" dirty="0">
              <a:solidFill>
                <a:schemeClr val="bg1"/>
              </a:solidFill>
              <a:latin typeface="Montserrat Light" pitchFamily="2" charset="0"/>
            </a:endParaRPr>
          </a:p>
        </p:txBody>
      </p:sp>
      <p:sp>
        <p:nvSpPr>
          <p:cNvPr id="5" name="TextBox 4">
            <a:extLst>
              <a:ext uri="{FF2B5EF4-FFF2-40B4-BE49-F238E27FC236}">
                <a16:creationId xmlns:a16="http://schemas.microsoft.com/office/drawing/2014/main" id="{64EFE684-3FFD-552E-0EAD-2419E77506A6}"/>
              </a:ext>
            </a:extLst>
          </p:cNvPr>
          <p:cNvSpPr txBox="1"/>
          <p:nvPr/>
        </p:nvSpPr>
        <p:spPr>
          <a:xfrm>
            <a:off x="3643312" y="4558724"/>
            <a:ext cx="4905375" cy="954107"/>
          </a:xfrm>
          <a:prstGeom prst="rect">
            <a:avLst/>
          </a:prstGeom>
          <a:noFill/>
        </p:spPr>
        <p:txBody>
          <a:bodyPr wrap="square">
            <a:spAutoFit/>
          </a:bodyPr>
          <a:lstStyle/>
          <a:p>
            <a:r>
              <a:rPr lang="en-US" sz="2800" i="1" dirty="0">
                <a:solidFill>
                  <a:schemeClr val="bg1"/>
                </a:solidFill>
                <a:latin typeface="Montserrat Light" pitchFamily="2" charset="0"/>
              </a:rPr>
              <a:t>May peace prevail in Gaza and all around the world.</a:t>
            </a:r>
          </a:p>
        </p:txBody>
      </p:sp>
    </p:spTree>
    <p:extLst>
      <p:ext uri="{BB962C8B-B14F-4D97-AF65-F5344CB8AC3E}">
        <p14:creationId xmlns:p14="http://schemas.microsoft.com/office/powerpoint/2010/main" val="2157758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458</TotalTime>
  <Words>1135</Words>
  <Application>Microsoft Office PowerPoint</Application>
  <PresentationFormat>Widescreen</PresentationFormat>
  <Paragraphs>137</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Aptos</vt:lpstr>
      <vt:lpstr>Aptos Display</vt:lpstr>
      <vt:lpstr>Arial</vt:lpstr>
      <vt:lpstr>Courier New</vt:lpstr>
      <vt:lpstr>Montserrat Black</vt:lpstr>
      <vt:lpstr>Montserrat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لين خالد وليد الصفدي</dc:creator>
  <cp:lastModifiedBy>لين خالد وليد الصفدي</cp:lastModifiedBy>
  <cp:revision>10</cp:revision>
  <dcterms:created xsi:type="dcterms:W3CDTF">2025-01-04T13:06:40Z</dcterms:created>
  <dcterms:modified xsi:type="dcterms:W3CDTF">2025-01-06T09:13:09Z</dcterms:modified>
</cp:coreProperties>
</file>

<file path=docProps/thumbnail.jpeg>
</file>